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305" r:id="rId5"/>
    <p:sldId id="306" r:id="rId6"/>
    <p:sldId id="327" r:id="rId7"/>
    <p:sldId id="338" r:id="rId8"/>
    <p:sldId id="339" r:id="rId9"/>
    <p:sldId id="340" r:id="rId10"/>
    <p:sldId id="341" r:id="rId11"/>
    <p:sldId id="342" r:id="rId12"/>
    <p:sldId id="343" r:id="rId13"/>
    <p:sldId id="344" r:id="rId14"/>
    <p:sldId id="345" r:id="rId15"/>
    <p:sldId id="337" r:id="rId16"/>
    <p:sldId id="259" r:id="rId17"/>
    <p:sldId id="34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3792" userDrawn="1">
          <p15:clr>
            <a:srgbClr val="A4A3A4"/>
          </p15:clr>
        </p15:guide>
        <p15:guide id="3" pos="528" userDrawn="1">
          <p15:clr>
            <a:srgbClr val="A4A3A4"/>
          </p15:clr>
        </p15:guide>
        <p15:guide id="4" pos="7128" userDrawn="1">
          <p15:clr>
            <a:srgbClr val="A4A3A4"/>
          </p15:clr>
        </p15:guide>
        <p15:guide id="5" orient="horz" pos="2808" userDrawn="1">
          <p15:clr>
            <a:srgbClr val="A4A3A4"/>
          </p15:clr>
        </p15:guide>
        <p15:guide id="6" pos="2976" userDrawn="1">
          <p15:clr>
            <a:srgbClr val="A4A3A4"/>
          </p15:clr>
        </p15:guide>
        <p15:guide id="7" orient="horz" pos="9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8D230F3-CF80-4859-8CE7-A43EE81993B5}">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30"/>
    <p:restoredTop sz="77793"/>
  </p:normalViewPr>
  <p:slideViewPr>
    <p:cSldViewPr snapToGrid="0">
      <p:cViewPr varScale="1">
        <p:scale>
          <a:sx n="95" d="100"/>
          <a:sy n="95" d="100"/>
        </p:scale>
        <p:origin x="1360" y="184"/>
      </p:cViewPr>
      <p:guideLst>
        <p:guide orient="horz" pos="3792"/>
        <p:guide pos="528"/>
        <p:guide pos="7128"/>
        <p:guide orient="horz" pos="2808"/>
        <p:guide pos="2976"/>
        <p:guide orient="horz" pos="96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5/4/25</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DBDA2-4480-4D82-8886-1B64A7ECBBAC}" type="datetimeFigureOut">
              <a:rPr lang="en-US" noProof="0" smtClean="0"/>
              <a:t>5/4/25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DBACE-0F8F-43FD-98F0-DEE13552DADA}" type="slidenum">
              <a:rPr lang="en-US" noProof="0" smtClean="0"/>
              <a:t>‹#›</a:t>
            </a:fld>
            <a:endParaRPr lang="en-US" noProof="0" dirty="0"/>
          </a:p>
        </p:txBody>
      </p:sp>
    </p:spTree>
    <p:extLst>
      <p:ext uri="{BB962C8B-B14F-4D97-AF65-F5344CB8AC3E}">
        <p14:creationId xmlns:p14="http://schemas.microsoft.com/office/powerpoint/2010/main" val="1455722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Hello Good-day! My name is Will Hinton from the College of Business, Engineering and Technology at National University.  In this short session, I’ll cover a summarized version of a predictive analysis through a series of model building exercise. This series of exercises was done by</a:t>
            </a:r>
            <a:r>
              <a:rPr lang="en-US" sz="1200" dirty="0"/>
              <a:t> building and </a:t>
            </a:r>
            <a:r>
              <a:rPr lang="en-US" sz="1800" b="0" dirty="0">
                <a:solidFill>
                  <a:srgbClr val="000000"/>
                </a:solidFill>
                <a:effectLst/>
                <a:latin typeface="Times New Roman" panose="02020603050405020304" pitchFamily="18" charset="0"/>
                <a:ea typeface="Times New Roman" panose="02020603050405020304" pitchFamily="18" charset="0"/>
              </a:rPr>
              <a:t>evaluating three types of models: Time-Series, Regression, and Classification Models</a:t>
            </a:r>
            <a:endParaRPr lang="en-US" sz="1800" b="0" dirty="0">
              <a:effectLst/>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dirty="0"/>
          </a:p>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a:t>
            </a:fld>
            <a:endParaRPr lang="en-US" noProof="0" dirty="0"/>
          </a:p>
        </p:txBody>
      </p:sp>
    </p:spTree>
    <p:extLst>
      <p:ext uri="{BB962C8B-B14F-4D97-AF65-F5344CB8AC3E}">
        <p14:creationId xmlns:p14="http://schemas.microsoft.com/office/powerpoint/2010/main" val="34926308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Assumptions and Diagnostics</a:t>
            </a:r>
            <a:r>
              <a:rPr lang="en-US" sz="1800" dirty="0">
                <a:effectLst/>
                <a:latin typeface="Times New Roman" panose="02020603050405020304" pitchFamily="18" charset="0"/>
                <a:ea typeface="Times New Roman" panose="02020603050405020304" pitchFamily="18" charset="0"/>
              </a:rPr>
              <a:t>. The Decision Tree and Random Forest assume minimal preprocessing and are robust to variable types and scales. SVC assumes that input features are on a similar scale and benefits from PCA to address high-dimensional input after encoding. Class labels with insufficient data (fewer than 20 instances) were filtered to preserve stratified sampling integrity. Model performance was evaluated using multiclass logarithmic loss.</a:t>
            </a:r>
          </a:p>
          <a:p>
            <a:pPr marL="0" marR="0" indent="457200">
              <a:lnSpc>
                <a:spcPct val="20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indent="457200">
              <a:lnSpc>
                <a:spcPct val="20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Results and Findings</a:t>
            </a:r>
            <a:r>
              <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rPr>
              <a:t>. Each model was trained on a stratified 10% subset of the full dataset to improve computational efficiency. Predictions were made on the test dataset and exported in submission-ready CSV format including all 39 possible crime categories. Log loss scores were computed for validation sets, and performance comparisons were visualized using bar plots. Random Forest and Decision Tree classifiers showed strong classification capability; SVC provided competitive results with dimensionality reduction.</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10</a:t>
            </a:fld>
            <a:endParaRPr lang="en-US" noProof="0" dirty="0"/>
          </a:p>
        </p:txBody>
      </p:sp>
    </p:spTree>
    <p:extLst>
      <p:ext uri="{BB962C8B-B14F-4D97-AF65-F5344CB8AC3E}">
        <p14:creationId xmlns:p14="http://schemas.microsoft.com/office/powerpoint/2010/main" val="1348313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Summary Conclusion</a:t>
            </a:r>
            <a:r>
              <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rPr>
              <a:t>. This project demonstrated the effective application of tree-based classifiers and support vector machines on a multi-class classification problem involving spatial-temporal crime data. PCA improved efficiency in high-dimensional feature space, and model performance was evaluated using appropriate probabilistic loss metrics. Future improvements could explore time-series segmentation, ensemble methods, and geographic clustering for localized crime modeling.  </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11</a:t>
            </a:fld>
            <a:endParaRPr lang="en-US" noProof="0" dirty="0"/>
          </a:p>
        </p:txBody>
      </p:sp>
    </p:spTree>
    <p:extLst>
      <p:ext uri="{BB962C8B-B14F-4D97-AF65-F5344CB8AC3E}">
        <p14:creationId xmlns:p14="http://schemas.microsoft.com/office/powerpoint/2010/main" val="2573621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12</a:t>
            </a:fld>
            <a:endParaRPr lang="en-US" noProof="0" dirty="0"/>
          </a:p>
        </p:txBody>
      </p:sp>
    </p:spTree>
    <p:extLst>
      <p:ext uri="{BB962C8B-B14F-4D97-AF65-F5344CB8AC3E}">
        <p14:creationId xmlns:p14="http://schemas.microsoft.com/office/powerpoint/2010/main" val="39786868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t>
            </a:r>
          </a:p>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13</a:t>
            </a:fld>
            <a:endParaRPr lang="en-US" noProof="0" dirty="0"/>
          </a:p>
        </p:txBody>
      </p:sp>
    </p:spTree>
    <p:extLst>
      <p:ext uri="{BB962C8B-B14F-4D97-AF65-F5344CB8AC3E}">
        <p14:creationId xmlns:p14="http://schemas.microsoft.com/office/powerpoint/2010/main" val="14935000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t>
            </a:r>
          </a:p>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14</a:t>
            </a:fld>
            <a:endParaRPr lang="en-US" noProof="0" dirty="0"/>
          </a:p>
        </p:txBody>
      </p:sp>
    </p:spTree>
    <p:extLst>
      <p:ext uri="{BB962C8B-B14F-4D97-AF65-F5344CB8AC3E}">
        <p14:creationId xmlns:p14="http://schemas.microsoft.com/office/powerpoint/2010/main" val="11204166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Times New Roman" panose="02020603050405020304" pitchFamily="18" charset="0"/>
                <a:ea typeface="Times New Roman" panose="02020603050405020304" pitchFamily="18" charset="0"/>
              </a:rPr>
              <a:t>The series of exercises explores three types of models building and evaluation with three different Kaggle datasets. The first dataset deals with “Store Sales Time Series Forecasting” where we built one ETS and one ARIMA model </a:t>
            </a:r>
            <a:r>
              <a:rPr lang="en-US" sz="1800" dirty="0">
                <a:solidFill>
                  <a:srgbClr val="3C4043"/>
                </a:solidFill>
                <a:effectLst/>
                <a:highlight>
                  <a:srgbClr val="FFFFFF"/>
                </a:highlight>
                <a:latin typeface="Times New Roman" panose="02020603050405020304" pitchFamily="18" charset="0"/>
                <a:ea typeface="Times New Roman" panose="02020603050405020304" pitchFamily="18" charset="0"/>
              </a:rPr>
              <a:t>to forecast store sales on data </a:t>
            </a:r>
            <a:r>
              <a:rPr lang="en-US" sz="1800" dirty="0">
                <a:solidFill>
                  <a:srgbClr val="000000"/>
                </a:solidFill>
                <a:effectLst/>
                <a:latin typeface="Times New Roman" panose="02020603050405020304" pitchFamily="18" charset="0"/>
                <a:ea typeface="Times New Roman" panose="02020603050405020304" pitchFamily="18" charset="0"/>
              </a:rPr>
              <a:t>and perform interpretation and evaluation.  The second dataset was taken from a familiar dataset in the “House Prices Advanced Regression Techniques” Kaggle competition, where two regression models were built and evaluated to predict sales prices of houses, along with making use of dichotomous variables and interactions, as well as polynomial terms. The third dataset made use of the “San Francisco Crime Classification” dataset where two tree models and one support vector machine (SVC) model were built to predict categories of crime occurrences.</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2</a:t>
            </a:fld>
            <a:endParaRPr lang="en-US" noProof="0" dirty="0"/>
          </a:p>
        </p:txBody>
      </p:sp>
    </p:spTree>
    <p:extLst>
      <p:ext uri="{BB962C8B-B14F-4D97-AF65-F5344CB8AC3E}">
        <p14:creationId xmlns:p14="http://schemas.microsoft.com/office/powerpoint/2010/main" val="2067904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Store Sales Time Series Forecasting: ETS and ARIMA Models</a:t>
            </a:r>
            <a:endParaRPr lang="en-US" sz="1800" dirty="0">
              <a:effectLst/>
              <a:latin typeface="Times New Roman" panose="02020603050405020304" pitchFamily="18" charset="0"/>
              <a:ea typeface="Times New Roman" panose="02020603050405020304" pitchFamily="18" charset="0"/>
            </a:endParaRPr>
          </a:p>
          <a:p>
            <a:pPr marL="0" marR="0" indent="457200">
              <a:lnSpc>
                <a:spcPct val="20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This analysis utilizes data from the Kaggle competition “Store Sales Time Series Forecasting.” The dataset includes transactional and temporal information from various stores and product families in Ecuador, including holiday schedules, oil prices, and other external features. The goal is to forecast daily sales at the store-item level, enabling better inventory planning and resource management. The data was sourced from several CSV files, such as `</a:t>
            </a:r>
            <a:r>
              <a:rPr lang="en-US" sz="1800" dirty="0" err="1">
                <a:effectLst/>
                <a:latin typeface="Times New Roman" panose="02020603050405020304" pitchFamily="18" charset="0"/>
                <a:ea typeface="Times New Roman" panose="02020603050405020304" pitchFamily="18" charset="0"/>
              </a:rPr>
              <a:t>train.csv</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test.csv</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oil.csv</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stores.csv</a:t>
            </a:r>
            <a:r>
              <a:rPr lang="en-US" sz="1800" dirty="0">
                <a:effectLst/>
                <a:latin typeface="Times New Roman" panose="02020603050405020304" pitchFamily="18" charset="0"/>
                <a:ea typeface="Times New Roman" panose="02020603050405020304" pitchFamily="18" charset="0"/>
              </a:rPr>
              <a:t>`, and `</a:t>
            </a:r>
            <a:r>
              <a:rPr lang="en-US" sz="1800" dirty="0" err="1">
                <a:effectLst/>
                <a:latin typeface="Times New Roman" panose="02020603050405020304" pitchFamily="18" charset="0"/>
                <a:ea typeface="Times New Roman" panose="02020603050405020304" pitchFamily="18" charset="0"/>
              </a:rPr>
              <a:t>holidays_events.csv</a:t>
            </a:r>
            <a:r>
              <a:rPr lang="en-US" sz="1800" dirty="0">
                <a:effectLst/>
                <a:latin typeface="Times New Roman" panose="02020603050405020304" pitchFamily="18" charset="0"/>
                <a:ea typeface="Times New Roman" panose="02020603050405020304" pitchFamily="18" charset="0"/>
              </a:rPr>
              <a:t>`. </a:t>
            </a:r>
          </a:p>
          <a:p>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Models and Methods. </a:t>
            </a:r>
            <a:r>
              <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rPr>
              <a:t>Two forecasting models were implemented for each store-item (</a:t>
            </a:r>
            <a:r>
              <a:rPr lang="en-US" sz="1800" b="0" dirty="0" err="1">
                <a:effectLst/>
                <a:latin typeface="Times New Roman" panose="02020603050405020304" pitchFamily="18" charset="0"/>
                <a:ea typeface="Times New Roman" panose="02020603050405020304" pitchFamily="18" charset="0"/>
                <a:cs typeface="Times New Roman" panose="02020603050405020304" pitchFamily="18" charset="0"/>
              </a:rPr>
              <a:t>store_nbr</a:t>
            </a:r>
            <a:r>
              <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rPr>
              <a:t>, family) combination: Exponential Smoothing (ETS) and ARIMA. For each time series, if the data contained at least 100 daily records, forecasts were generated using both models. Fallback logic was applied using the series mean if either model failed to converge. Predictions were constrained to non-negative values. The models were evaluated using RMSLE (Root Mean Squared Logarithmic Error), which is suitable for count-based forecasts with potential skewness. </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b="0" dirty="0"/>
          </a:p>
          <a:p>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3</a:t>
            </a:fld>
            <a:endParaRPr lang="en-US" noProof="0" dirty="0"/>
          </a:p>
        </p:txBody>
      </p:sp>
    </p:spTree>
    <p:extLst>
      <p:ext uri="{BB962C8B-B14F-4D97-AF65-F5344CB8AC3E}">
        <p14:creationId xmlns:p14="http://schemas.microsoft.com/office/powerpoint/2010/main" val="1660495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Assumptions and Diagnostics. </a:t>
            </a:r>
            <a:r>
              <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rPr>
              <a:t>The ETS model assumed an additive error structure with a damped trend and no seasonal component. ARIMA models were initialized with an order of (1,1,1), assuming stationarity after differencing. No automated parameter selection (e.g., AIC-based grid search) was used, and seasonality was not explicitly modeled. Missing values were forward-filled, and residual errors were not directly assessed beyond forecast accuracy. </a:t>
            </a:r>
          </a:p>
          <a:p>
            <a:pPr marL="0" marR="0" indent="457200">
              <a:lnSpc>
                <a:spcPct val="200000"/>
              </a:lnSpc>
              <a:spcBef>
                <a:spcPts val="0"/>
              </a:spcBef>
              <a:spcAft>
                <a:spcPts val="0"/>
              </a:spcAft>
            </a:pP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indent="457200">
              <a:lnSpc>
                <a:spcPct val="20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Results and Findings. </a:t>
            </a:r>
            <a:r>
              <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rPr>
              <a:t>The script computed RMSLE scores across all valid store-family combinations. The final reported results were: ETS: 0.45 and ARIMA: 0.42. The ARIMA model slightly outperformed the ETS model on aggregate RMSLE, indicating improved fit or flexibility in capturing time series dynamics. Forecast distributions were constrained to avoid negative sales values, which can distort log-scaled error metrics.</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4</a:t>
            </a:fld>
            <a:endParaRPr lang="en-US" noProof="0" dirty="0"/>
          </a:p>
        </p:txBody>
      </p:sp>
    </p:spTree>
    <p:extLst>
      <p:ext uri="{BB962C8B-B14F-4D97-AF65-F5344CB8AC3E}">
        <p14:creationId xmlns:p14="http://schemas.microsoft.com/office/powerpoint/2010/main" val="1053836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Summary Conclusion.</a:t>
            </a:r>
            <a:r>
              <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rPr>
              <a:t> This exercise illustrated time series modeling using ETS and ARIMA frameworks across granular store-family combinations. Despite limited tuning, ARIMA showed marginally superior forecasting accuracy. These methods, applied thoughtfully across many small time series, can guide retail decision-making by improving forecast precision and operational readiness. Future enhancements could involve automated parameter optimization, explicit seasonality modeling, and residual analysis.</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5</a:t>
            </a:fld>
            <a:endParaRPr lang="en-US" noProof="0" dirty="0"/>
          </a:p>
        </p:txBody>
      </p:sp>
    </p:spTree>
    <p:extLst>
      <p:ext uri="{BB962C8B-B14F-4D97-AF65-F5344CB8AC3E}">
        <p14:creationId xmlns:p14="http://schemas.microsoft.com/office/powerpoint/2010/main" val="38714406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a:lnSpc>
                <a:spcPct val="200000"/>
              </a:lnSpc>
              <a:spcBef>
                <a:spcPts val="0"/>
              </a:spcBef>
              <a:spcAft>
                <a:spcPts val="0"/>
              </a:spcAf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House Prices Regression Modeling: Lasso and Gradient Boosting</a:t>
            </a:r>
          </a:p>
          <a:p>
            <a:pPr marL="0" marR="0" indent="457200">
              <a:lnSpc>
                <a:spcPct val="20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This exercise is based on the Kaggle competition 'House Prices: Advanced Regression Techniques', which challenges participants to predict house sale prices based on various housing features. The dataset includes over 70 numeric and categorical variables describing aspects such as building materials, neighborhoods, lot size, and overall condition. The training set contains house prices, while the test set omits them. The objective is to model the sale price using relevant predictors and evaluate model performance. </a:t>
            </a:r>
          </a:p>
          <a:p>
            <a:pPr marL="0" marR="0" indent="457200">
              <a:lnSpc>
                <a:spcPct val="20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indent="457200">
              <a:lnSpc>
                <a:spcPct val="20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Models and Methods</a:t>
            </a:r>
            <a:r>
              <a:rPr lang="en-US" sz="1800" dirty="0">
                <a:effectLst/>
                <a:latin typeface="Times New Roman" panose="02020603050405020304" pitchFamily="18" charset="0"/>
                <a:ea typeface="Times New Roman" panose="02020603050405020304" pitchFamily="18" charset="0"/>
              </a:rPr>
              <a:t>. Two models were implemented using scikit-learn pipelines. The first was a Gradient Boosting Regressor with 300 estimators, learning rate 0.05, and max depth 4. The second was a Lasso regression model combined with Polynomial Features (degree 2) and PCA for dimensionality reduction. Both pipelines included preprocessing steps such as missing value imputation, standard scaling for numeric features, and one-hot encoding for categorical variables. Predictions were log-transformed during training and inverse-transformed for final output</a:t>
            </a:r>
            <a:r>
              <a:rPr lang="en-US"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6</a:t>
            </a:fld>
            <a:endParaRPr lang="en-US" noProof="0" dirty="0"/>
          </a:p>
        </p:txBody>
      </p:sp>
    </p:spTree>
    <p:extLst>
      <p:ext uri="{BB962C8B-B14F-4D97-AF65-F5344CB8AC3E}">
        <p14:creationId xmlns:p14="http://schemas.microsoft.com/office/powerpoint/2010/main" val="1669184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Times New Roman" panose="02020603050405020304" pitchFamily="18" charset="0"/>
                <a:ea typeface="Times New Roman" panose="02020603050405020304" pitchFamily="18" charset="0"/>
              </a:rPr>
              <a:t>Assumptions and Diagnostics</a:t>
            </a:r>
            <a:r>
              <a:rPr lang="en-US" sz="1800" dirty="0">
                <a:effectLst/>
                <a:latin typeface="Times New Roman" panose="02020603050405020304" pitchFamily="18" charset="0"/>
                <a:ea typeface="Times New Roman" panose="02020603050405020304" pitchFamily="18" charset="0"/>
              </a:rPr>
              <a:t>. Lasso regression assumes linearity and performs feature selection through L1 regularization. Polynomial terms were included to capture non-linear interactions, while PCA was applied to reduce multicollinearity and dimensionality. Gradient Boosting makes no linearity assumption and is robust to feature transformations. Both models rely on cleaned, preprocessed inputs. No residual plots or multicollinearity diagnostics were explicitly generated, but log transformation was applied to normalize skewed target values.</a:t>
            </a:r>
          </a:p>
          <a:p>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Results and Findings</a:t>
            </a:r>
            <a:r>
              <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rPr>
              <a:t>. Model performance was evaluated using the Root Mean Squared Error (RMSE). The Gradient Boosting model achieved superior in-sample accuracy, while the Lasso regression pipeline demonstrated a strong balance of regularization and dimensionality handling. Both models output predictions for the test set, saved as separate Kaggle-ready submission files. RMSE values were computed for both models and compared in a summary table.</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7</a:t>
            </a:fld>
            <a:endParaRPr lang="en-US" noProof="0" dirty="0"/>
          </a:p>
        </p:txBody>
      </p:sp>
    </p:spTree>
    <p:extLst>
      <p:ext uri="{BB962C8B-B14F-4D97-AF65-F5344CB8AC3E}">
        <p14:creationId xmlns:p14="http://schemas.microsoft.com/office/powerpoint/2010/main" val="16712065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Summary Conclusion</a:t>
            </a:r>
            <a:r>
              <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rPr>
              <a:t>. This analysis illustrates how advanced regression models can be constructed using polynomial expansions, regularization, and ensemble methods. Gradient Boosting is particularly well-suited for capturing complex patterns, while Lasso with PCA offers interpretability and efficiency. The approach highlights the importance of preprocessing, feature transformation, and robust evaluation when addressing real-world prediction tasks involving mixed-type datasets. </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b="0" dirty="0"/>
          </a:p>
          <a:p>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8</a:t>
            </a:fld>
            <a:endParaRPr lang="en-US" noProof="0" dirty="0"/>
          </a:p>
        </p:txBody>
      </p:sp>
    </p:spTree>
    <p:extLst>
      <p:ext uri="{BB962C8B-B14F-4D97-AF65-F5344CB8AC3E}">
        <p14:creationId xmlns:p14="http://schemas.microsoft.com/office/powerpoint/2010/main" val="2699745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a:lnSpc>
                <a:spcPct val="200000"/>
              </a:lnSpc>
              <a:spcBef>
                <a:spcPts val="0"/>
              </a:spcBef>
              <a:spcAft>
                <a:spcPts val="0"/>
              </a:spcAf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San Francisco Crime Classification: Tree-Based and SVM Models</a:t>
            </a:r>
          </a:p>
          <a:p>
            <a:pPr marL="0" marR="0" indent="457200">
              <a:lnSpc>
                <a:spcPct val="20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This study analyzes the 'San Francisco Crime Classification' dataset from Kaggle, which includes nearly 12 years of crime incident records from the San Francisco Police Department. The goal is to predict the category of a crime based on features such as timestamp, police district, location, and spatial coordinates. The training data includes labeled crime categories, while the test data lacks labels and is used for final prediction output.</a:t>
            </a:r>
          </a:p>
          <a:p>
            <a:pPr marL="0" marR="0" indent="457200">
              <a:lnSpc>
                <a:spcPct val="20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indent="457200">
              <a:lnSpc>
                <a:spcPct val="200000"/>
              </a:lnSpc>
              <a:spcBef>
                <a:spcPts val="0"/>
              </a:spcBef>
              <a:spcAft>
                <a:spcPts val="0"/>
              </a:spcAft>
            </a:pPr>
            <a:r>
              <a:rPr lang="en-US" sz="1800" b="1" dirty="0">
                <a:effectLst/>
                <a:latin typeface="Times New Roman" panose="02020603050405020304" pitchFamily="18" charset="0"/>
                <a:ea typeface="Times New Roman" panose="02020603050405020304" pitchFamily="18" charset="0"/>
              </a:rPr>
              <a:t>Models and Methods</a:t>
            </a:r>
            <a:r>
              <a:rPr lang="en-US" sz="1800" dirty="0">
                <a:effectLst/>
                <a:latin typeface="Times New Roman" panose="02020603050405020304" pitchFamily="18" charset="0"/>
                <a:ea typeface="Times New Roman" panose="02020603050405020304" pitchFamily="18" charset="0"/>
              </a:rPr>
              <a:t>. Three machine learning classifiers were trained to predict crime categories: a Decision Tree, a Random Forest, and a Support Vector Classifier (SVC). After basic preprocessing including timestamp parsing and location encoding, features were transformed using a pipeline combining one-hot encoding for categorical variables and standardization for numerical variables. Dimensionality was reduced using Principal Component Analysis (PCA) before feeding into models. </a:t>
            </a:r>
          </a:p>
          <a:p>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9</a:t>
            </a:fld>
            <a:endParaRPr lang="en-US" noProof="0" dirty="0"/>
          </a:p>
        </p:txBody>
      </p:sp>
    </p:spTree>
    <p:extLst>
      <p:ext uri="{BB962C8B-B14F-4D97-AF65-F5344CB8AC3E}">
        <p14:creationId xmlns:p14="http://schemas.microsoft.com/office/powerpoint/2010/main" val="2605185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6">
            <a:lumMod val="50000"/>
          </a:schemeClr>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10FBCDE-EE59-33A6-32CA-9F6279AA435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2700"/>
            <a:ext cx="12192000" cy="6858000"/>
          </a:xfrm>
          <a:prstGeom prst="rect">
            <a:avLst/>
          </a:prstGeom>
        </p:spPr>
      </p:pic>
      <p:pic>
        <p:nvPicPr>
          <p:cNvPr id="6" name="Graphic 5">
            <a:extLst>
              <a:ext uri="{FF2B5EF4-FFF2-40B4-BE49-F238E27FC236}">
                <a16:creationId xmlns:a16="http://schemas.microsoft.com/office/drawing/2014/main" id="{E45A58EF-738C-B1BA-F49A-84ADB68F8A8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9858"/>
          <a:stretch/>
        </p:blipFill>
        <p:spPr>
          <a:xfrm>
            <a:off x="8401354" y="9452"/>
            <a:ext cx="2286000" cy="1146248"/>
          </a:xfrm>
          <a:prstGeom prst="rect">
            <a:avLst/>
          </a:prstGeom>
        </p:spPr>
      </p:pic>
      <p:pic>
        <p:nvPicPr>
          <p:cNvPr id="7" name="Graphic 6">
            <a:extLst>
              <a:ext uri="{FF2B5EF4-FFF2-40B4-BE49-F238E27FC236}">
                <a16:creationId xmlns:a16="http://schemas.microsoft.com/office/drawing/2014/main" id="{37F78E2C-6843-1373-E993-79393D85843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49858"/>
          <a:stretch/>
        </p:blipFill>
        <p:spPr>
          <a:xfrm>
            <a:off x="10687351" y="9452"/>
            <a:ext cx="1504649" cy="1146248"/>
          </a:xfrm>
          <a:prstGeom prst="rect">
            <a:avLst/>
          </a:prstGeom>
        </p:spPr>
      </p:pic>
      <p:pic>
        <p:nvPicPr>
          <p:cNvPr id="8" name="Graphic 7">
            <a:extLst>
              <a:ext uri="{FF2B5EF4-FFF2-40B4-BE49-F238E27FC236}">
                <a16:creationId xmlns:a16="http://schemas.microsoft.com/office/drawing/2014/main" id="{9559DD38-C8CC-7B28-F492-ACB263A8147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9" name="Graphic 8">
            <a:extLst>
              <a:ext uri="{FF2B5EF4-FFF2-40B4-BE49-F238E27FC236}">
                <a16:creationId xmlns:a16="http://schemas.microsoft.com/office/drawing/2014/main" id="{8DEFF3B2-90E8-5D9B-CEA8-00B05000BF0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9BAE121A-5259-1180-7385-CE2C03431052}"/>
              </a:ext>
            </a:extLst>
          </p:cNvPr>
          <p:cNvSpPr>
            <a:spLocks noGrp="1"/>
          </p:cNvSpPr>
          <p:nvPr>
            <p:ph type="title"/>
          </p:nvPr>
        </p:nvSpPr>
        <p:spPr>
          <a:xfrm>
            <a:off x="841248" y="841248"/>
            <a:ext cx="10479024" cy="557784"/>
          </a:xfrm>
        </p:spPr>
        <p:txBody>
          <a:bodyPr anchor="t"/>
          <a:lstStyle>
            <a:lvl1pPr>
              <a:defRPr sz="2000" b="1" cap="all" spc="300" baseline="0">
                <a:solidFill>
                  <a:schemeClr val="bg1">
                    <a:lumMod val="95000"/>
                  </a:schemeClr>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B810682D-F26A-B1BF-CD97-BB8BD31B2F32}"/>
              </a:ext>
            </a:extLst>
          </p:cNvPr>
          <p:cNvSpPr>
            <a:spLocks noGrp="1"/>
          </p:cNvSpPr>
          <p:nvPr>
            <p:ph type="body" sz="quarter" idx="10"/>
          </p:nvPr>
        </p:nvSpPr>
        <p:spPr>
          <a:xfrm>
            <a:off x="841247" y="1536192"/>
            <a:ext cx="10479215" cy="4480560"/>
          </a:xfrm>
        </p:spPr>
        <p:txBody>
          <a:bodyPr/>
          <a:lstStyle>
            <a:lvl1pPr marL="0" indent="0">
              <a:lnSpc>
                <a:spcPct val="75000"/>
              </a:lnSpc>
              <a:buNone/>
              <a:defRPr sz="8000">
                <a:solidFill>
                  <a:schemeClr val="bg1">
                    <a:lumMod val="95000"/>
                  </a:schemeClr>
                </a:solidFill>
              </a:defRPr>
            </a:lvl1pPr>
          </a:lstStyle>
          <a:p>
            <a:pPr lvl="0"/>
            <a:r>
              <a:rPr lang="en-US" dirty="0"/>
              <a:t>Click to edit Master text styles</a:t>
            </a:r>
          </a:p>
        </p:txBody>
      </p:sp>
    </p:spTree>
    <p:extLst>
      <p:ext uri="{BB962C8B-B14F-4D97-AF65-F5344CB8AC3E}">
        <p14:creationId xmlns:p14="http://schemas.microsoft.com/office/powerpoint/2010/main" val="3358800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C5788EE-4EDA-20FA-8EB9-2F0639E8A2B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t="1" b="49999"/>
          <a:stretch/>
        </p:blipFill>
        <p:spPr>
          <a:xfrm>
            <a:off x="6096000" y="0"/>
            <a:ext cx="6095999" cy="3429000"/>
          </a:xfrm>
          <a:prstGeom prst="rect">
            <a:avLst/>
          </a:prstGeom>
        </p:spPr>
      </p:pic>
      <p:pic>
        <p:nvPicPr>
          <p:cNvPr id="8" name="Graphic 7">
            <a:extLst>
              <a:ext uri="{FF2B5EF4-FFF2-40B4-BE49-F238E27FC236}">
                <a16:creationId xmlns:a16="http://schemas.microsoft.com/office/drawing/2014/main" id="{9D053CA0-7A9F-FC49-AD3F-F3280344D76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0" name="Graphic 9">
            <a:extLst>
              <a:ext uri="{FF2B5EF4-FFF2-40B4-BE49-F238E27FC236}">
                <a16:creationId xmlns:a16="http://schemas.microsoft.com/office/drawing/2014/main" id="{767F6939-7B7E-F49F-8219-DC8CDAC85D5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11" name="Graphic 10">
            <a:extLst>
              <a:ext uri="{FF2B5EF4-FFF2-40B4-BE49-F238E27FC236}">
                <a16:creationId xmlns:a16="http://schemas.microsoft.com/office/drawing/2014/main" id="{FACCA700-291A-CD50-0CF3-749300C8D7A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2" name="Graphic 11">
            <a:extLst>
              <a:ext uri="{FF2B5EF4-FFF2-40B4-BE49-F238E27FC236}">
                <a16:creationId xmlns:a16="http://schemas.microsoft.com/office/drawing/2014/main" id="{0EFADD4D-8EF2-3DF8-F5F4-9459752D546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3" name="Graphic 12">
            <a:extLst>
              <a:ext uri="{FF2B5EF4-FFF2-40B4-BE49-F238E27FC236}">
                <a16:creationId xmlns:a16="http://schemas.microsoft.com/office/drawing/2014/main" id="{B5B36F67-81DA-36AC-5D17-0172FF5A70C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841248" y="1527048"/>
            <a:ext cx="10479024" cy="4498848"/>
          </a:xfrm>
        </p:spPr>
        <p:txBody>
          <a:bodyPr>
            <a:normAutofit/>
          </a:bodyPr>
          <a:lstStyle>
            <a:lvl1pPr marL="0" indent="0">
              <a:lnSpc>
                <a:spcPct val="90000"/>
              </a:lnSpc>
              <a:spcBef>
                <a:spcPts val="1000"/>
              </a:spcBef>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3163463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 with image 03">
    <p:bg>
      <p:bgPr>
        <a:solidFill>
          <a:schemeClr val="accent6">
            <a:lumMod val="50000"/>
          </a:schemeClr>
        </a:solidFill>
        <a:effectLst/>
      </p:bgPr>
    </p:bg>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7E35C9AB-B94F-CACD-3F8A-C5FE3B695994}"/>
              </a:ext>
            </a:extLst>
          </p:cNvPr>
          <p:cNvSpPr>
            <a:spLocks noGrp="1"/>
          </p:cNvSpPr>
          <p:nvPr>
            <p:ph type="pic" sz="quarter" idx="11"/>
          </p:nvPr>
        </p:nvSpPr>
        <p:spPr>
          <a:xfrm>
            <a:off x="6092952" y="0"/>
            <a:ext cx="6099048" cy="6876288"/>
          </a:xfrm>
          <a:solidFill>
            <a:schemeClr val="accent6">
              <a:lumMod val="75000"/>
            </a:schemeClr>
          </a:solidFill>
        </p:spPr>
        <p:txBody>
          <a:bodyPr/>
          <a:lstStyle>
            <a:lvl1pPr marL="0" indent="0" algn="l">
              <a:buNone/>
              <a:defRPr>
                <a:solidFill>
                  <a:schemeClr val="bg1"/>
                </a:solidFill>
              </a:defRPr>
            </a:lvl1pPr>
          </a:lstStyle>
          <a:p>
            <a:endParaRPr lang="en-US" dirty="0"/>
          </a:p>
        </p:txBody>
      </p:sp>
      <p:sp>
        <p:nvSpPr>
          <p:cNvPr id="124" name="Title 123">
            <a:extLst>
              <a:ext uri="{FF2B5EF4-FFF2-40B4-BE49-F238E27FC236}">
                <a16:creationId xmlns:a16="http://schemas.microsoft.com/office/drawing/2014/main" id="{5EF8E4BF-2FB4-FFDD-E565-805C476240FE}"/>
              </a:ext>
            </a:extLst>
          </p:cNvPr>
          <p:cNvSpPr>
            <a:spLocks noGrp="1"/>
          </p:cNvSpPr>
          <p:nvPr>
            <p:ph type="title"/>
          </p:nvPr>
        </p:nvSpPr>
        <p:spPr>
          <a:xfrm>
            <a:off x="841244" y="832104"/>
            <a:ext cx="6099048" cy="5219236"/>
          </a:xfrm>
        </p:spPr>
        <p:txBody>
          <a:bodyPr anchor="t"/>
          <a:lstStyle>
            <a:lvl1pPr>
              <a:lnSpc>
                <a:spcPct val="75000"/>
              </a:lnSpc>
              <a:defRPr sz="8000" b="0" spc="0" baseline="0">
                <a:solidFill>
                  <a:schemeClr val="bg1"/>
                </a:solidFill>
                <a:latin typeface="+mn-lt"/>
              </a:defRPr>
            </a:lvl1pPr>
          </a:lstStyle>
          <a:p>
            <a:r>
              <a:rPr lang="en-US" dirty="0"/>
              <a:t>Click to edit Master title style</a:t>
            </a:r>
          </a:p>
        </p:txBody>
      </p:sp>
      <p:sp>
        <p:nvSpPr>
          <p:cNvPr id="123" name="Text Placeholder 122">
            <a:extLst>
              <a:ext uri="{FF2B5EF4-FFF2-40B4-BE49-F238E27FC236}">
                <a16:creationId xmlns:a16="http://schemas.microsoft.com/office/drawing/2014/main" id="{25C59923-6546-AB3B-534C-22113CD9D671}"/>
              </a:ext>
            </a:extLst>
          </p:cNvPr>
          <p:cNvSpPr>
            <a:spLocks noGrp="1"/>
          </p:cNvSpPr>
          <p:nvPr>
            <p:ph type="body" sz="quarter" idx="15"/>
          </p:nvPr>
        </p:nvSpPr>
        <p:spPr>
          <a:xfrm>
            <a:off x="8401353" y="-1"/>
            <a:ext cx="3790650" cy="1155691"/>
          </a:xfrm>
          <a:custGeom>
            <a:avLst/>
            <a:gdLst>
              <a:gd name="connsiteX0" fmla="*/ 2293575 w 3790650"/>
              <a:gd name="connsiteY0" fmla="*/ 0 h 1155691"/>
              <a:gd name="connsiteX1" fmla="*/ 3790650 w 3790650"/>
              <a:gd name="connsiteY1" fmla="*/ 0 h 1155691"/>
              <a:gd name="connsiteX2" fmla="*/ 3790650 w 3790650"/>
              <a:gd name="connsiteY2" fmla="*/ 1098632 h 1155691"/>
              <a:gd name="connsiteX3" fmla="*/ 3775153 w 3790650"/>
              <a:gd name="connsiteY3" fmla="*/ 1104304 h 1155691"/>
              <a:gd name="connsiteX4" fmla="*/ 3435268 w 3790650"/>
              <a:gd name="connsiteY4" fmla="*/ 1155691 h 1155691"/>
              <a:gd name="connsiteX5" fmla="*/ 2292295 w 3790650"/>
              <a:gd name="connsiteY5" fmla="*/ 12701 h 1155691"/>
              <a:gd name="connsiteX6" fmla="*/ 1280 w 3790650"/>
              <a:gd name="connsiteY6" fmla="*/ 0 h 1155691"/>
              <a:gd name="connsiteX7" fmla="*/ 2284665 w 3790650"/>
              <a:gd name="connsiteY7" fmla="*/ 0 h 1155691"/>
              <a:gd name="connsiteX8" fmla="*/ 2285945 w 3790650"/>
              <a:gd name="connsiteY8" fmla="*/ 12701 h 1155691"/>
              <a:gd name="connsiteX9" fmla="*/ 1142973 w 3790650"/>
              <a:gd name="connsiteY9" fmla="*/ 1155691 h 1155691"/>
              <a:gd name="connsiteX10" fmla="*/ 0 w 3790650"/>
              <a:gd name="connsiteY10" fmla="*/ 12701 h 1155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90650" h="1155691">
                <a:moveTo>
                  <a:pt x="2293575" y="0"/>
                </a:moveTo>
                <a:lnTo>
                  <a:pt x="3790650" y="0"/>
                </a:lnTo>
                <a:lnTo>
                  <a:pt x="3790650" y="1098632"/>
                </a:lnTo>
                <a:lnTo>
                  <a:pt x="3775153" y="1104304"/>
                </a:lnTo>
                <a:cubicBezTo>
                  <a:pt x="3667783" y="1137700"/>
                  <a:pt x="3553627" y="1155691"/>
                  <a:pt x="3435268" y="1155691"/>
                </a:cubicBezTo>
                <a:cubicBezTo>
                  <a:pt x="2804021" y="1155691"/>
                  <a:pt x="2292295" y="643957"/>
                  <a:pt x="2292295" y="12701"/>
                </a:cubicBezTo>
                <a:close/>
                <a:moveTo>
                  <a:pt x="1280" y="0"/>
                </a:moveTo>
                <a:lnTo>
                  <a:pt x="2284665" y="0"/>
                </a:lnTo>
                <a:lnTo>
                  <a:pt x="2285945" y="12701"/>
                </a:lnTo>
                <a:cubicBezTo>
                  <a:pt x="2285945" y="643957"/>
                  <a:pt x="1774219" y="1155691"/>
                  <a:pt x="1142973" y="1155691"/>
                </a:cubicBezTo>
                <a:cubicBezTo>
                  <a:pt x="511726" y="1155691"/>
                  <a:pt x="0" y="643957"/>
                  <a:pt x="0" y="12701"/>
                </a:cubicBezTo>
                <a:close/>
              </a:path>
            </a:pathLst>
          </a:custGeom>
          <a:solidFill>
            <a:schemeClr val="accent6">
              <a:lumMod val="75000"/>
              <a:alpha val="25000"/>
            </a:schemeClr>
          </a:solidFill>
        </p:spPr>
        <p:txBody>
          <a:bodyPr wrap="square">
            <a:noAutofit/>
          </a:bodyPr>
          <a:lstStyle>
            <a:lvl1pPr>
              <a:defRPr>
                <a:noFill/>
              </a:defRPr>
            </a:lvl1pPr>
          </a:lstStyle>
          <a:p>
            <a:pPr lvl="0"/>
            <a:endParaRPr lang="en-US" dirty="0"/>
          </a:p>
        </p:txBody>
      </p:sp>
      <p:sp>
        <p:nvSpPr>
          <p:cNvPr id="48" name="Text Placeholder 47">
            <a:extLst>
              <a:ext uri="{FF2B5EF4-FFF2-40B4-BE49-F238E27FC236}">
                <a16:creationId xmlns:a16="http://schemas.microsoft.com/office/drawing/2014/main" id="{880C9A0C-95B8-C535-9B78-63FDB782BE10}"/>
              </a:ext>
            </a:extLst>
          </p:cNvPr>
          <p:cNvSpPr>
            <a:spLocks noGrp="1"/>
          </p:cNvSpPr>
          <p:nvPr>
            <p:ph type="body" sz="quarter" idx="12"/>
          </p:nvPr>
        </p:nvSpPr>
        <p:spPr>
          <a:xfrm>
            <a:off x="-3" y="5727700"/>
            <a:ext cx="12192003" cy="1130300"/>
          </a:xfrm>
          <a:custGeom>
            <a:avLst/>
            <a:gdLst>
              <a:gd name="connsiteX0" fmla="*/ 11823828 w 12192003"/>
              <a:gd name="connsiteY0" fmla="*/ 0 h 1130300"/>
              <a:gd name="connsiteX1" fmla="*/ 12163721 w 12192003"/>
              <a:gd name="connsiteY1" fmla="*/ 51387 h 1130300"/>
              <a:gd name="connsiteX2" fmla="*/ 12192003 w 12192003"/>
              <a:gd name="connsiteY2" fmla="*/ 61738 h 1130300"/>
              <a:gd name="connsiteX3" fmla="*/ 12192003 w 12192003"/>
              <a:gd name="connsiteY3" fmla="*/ 1130300 h 1130300"/>
              <a:gd name="connsiteX4" fmla="*/ 10681469 w 12192003"/>
              <a:gd name="connsiteY4" fmla="*/ 1130300 h 1130300"/>
              <a:gd name="connsiteX5" fmla="*/ 10686729 w 12192003"/>
              <a:gd name="connsiteY5" fmla="*/ 1026126 h 1130300"/>
              <a:gd name="connsiteX6" fmla="*/ 11823828 w 12192003"/>
              <a:gd name="connsiteY6" fmla="*/ 0 h 1130300"/>
              <a:gd name="connsiteX7" fmla="*/ 9531478 w 12192003"/>
              <a:gd name="connsiteY7" fmla="*/ 0 h 1130300"/>
              <a:gd name="connsiteX8" fmla="*/ 10668577 w 12192003"/>
              <a:gd name="connsiteY8" fmla="*/ 1026126 h 1130300"/>
              <a:gd name="connsiteX9" fmla="*/ 10673837 w 12192003"/>
              <a:gd name="connsiteY9" fmla="*/ 1130300 h 1130300"/>
              <a:gd name="connsiteX10" fmla="*/ 8389119 w 12192003"/>
              <a:gd name="connsiteY10" fmla="*/ 1130300 h 1130300"/>
              <a:gd name="connsiteX11" fmla="*/ 8394379 w 12192003"/>
              <a:gd name="connsiteY11" fmla="*/ 1026126 h 1130300"/>
              <a:gd name="connsiteX12" fmla="*/ 9531478 w 12192003"/>
              <a:gd name="connsiteY12" fmla="*/ 0 h 1130300"/>
              <a:gd name="connsiteX13" fmla="*/ 7239129 w 12192003"/>
              <a:gd name="connsiteY13" fmla="*/ 0 h 1130300"/>
              <a:gd name="connsiteX14" fmla="*/ 8376227 w 12192003"/>
              <a:gd name="connsiteY14" fmla="*/ 1026126 h 1130300"/>
              <a:gd name="connsiteX15" fmla="*/ 8381487 w 12192003"/>
              <a:gd name="connsiteY15" fmla="*/ 1130300 h 1130300"/>
              <a:gd name="connsiteX16" fmla="*/ 6096769 w 12192003"/>
              <a:gd name="connsiteY16" fmla="*/ 1130300 h 1130300"/>
              <a:gd name="connsiteX17" fmla="*/ 6102029 w 12192003"/>
              <a:gd name="connsiteY17" fmla="*/ 1026126 h 1130300"/>
              <a:gd name="connsiteX18" fmla="*/ 7239129 w 12192003"/>
              <a:gd name="connsiteY18" fmla="*/ 0 h 1130300"/>
              <a:gd name="connsiteX19" fmla="*/ 4946780 w 12192003"/>
              <a:gd name="connsiteY19" fmla="*/ 0 h 1130300"/>
              <a:gd name="connsiteX20" fmla="*/ 6083878 w 12192003"/>
              <a:gd name="connsiteY20" fmla="*/ 1026126 h 1130300"/>
              <a:gd name="connsiteX21" fmla="*/ 6089139 w 12192003"/>
              <a:gd name="connsiteY21" fmla="*/ 1130300 h 1130300"/>
              <a:gd name="connsiteX22" fmla="*/ 3804423 w 12192003"/>
              <a:gd name="connsiteY22" fmla="*/ 1130300 h 1130300"/>
              <a:gd name="connsiteX23" fmla="*/ 3809684 w 12192003"/>
              <a:gd name="connsiteY23" fmla="*/ 1026126 h 1130300"/>
              <a:gd name="connsiteX24" fmla="*/ 4946780 w 12192003"/>
              <a:gd name="connsiteY24" fmla="*/ 0 h 1130300"/>
              <a:gd name="connsiteX25" fmla="*/ 2654431 w 12192003"/>
              <a:gd name="connsiteY25" fmla="*/ 0 h 1130300"/>
              <a:gd name="connsiteX26" fmla="*/ 3791530 w 12192003"/>
              <a:gd name="connsiteY26" fmla="*/ 1026126 h 1130300"/>
              <a:gd name="connsiteX27" fmla="*/ 3796791 w 12192003"/>
              <a:gd name="connsiteY27" fmla="*/ 1130300 h 1130300"/>
              <a:gd name="connsiteX28" fmla="*/ 1512072 w 12192003"/>
              <a:gd name="connsiteY28" fmla="*/ 1130300 h 1130300"/>
              <a:gd name="connsiteX29" fmla="*/ 1517332 w 12192003"/>
              <a:gd name="connsiteY29" fmla="*/ 1026126 h 1130300"/>
              <a:gd name="connsiteX30" fmla="*/ 2654431 w 12192003"/>
              <a:gd name="connsiteY30" fmla="*/ 0 h 1130300"/>
              <a:gd name="connsiteX31" fmla="*/ 362080 w 12192003"/>
              <a:gd name="connsiteY31" fmla="*/ 0 h 1130300"/>
              <a:gd name="connsiteX32" fmla="*/ 1499179 w 12192003"/>
              <a:gd name="connsiteY32" fmla="*/ 1026126 h 1130300"/>
              <a:gd name="connsiteX33" fmla="*/ 1504439 w 12192003"/>
              <a:gd name="connsiteY33" fmla="*/ 1130300 h 1130300"/>
              <a:gd name="connsiteX34" fmla="*/ 0 w 12192003"/>
              <a:gd name="connsiteY34" fmla="*/ 1130300 h 1130300"/>
              <a:gd name="connsiteX35" fmla="*/ 0 w 12192003"/>
              <a:gd name="connsiteY35" fmla="*/ 59507 h 1130300"/>
              <a:gd name="connsiteX36" fmla="*/ 22187 w 12192003"/>
              <a:gd name="connsiteY36" fmla="*/ 51387 h 1130300"/>
              <a:gd name="connsiteX37" fmla="*/ 362080 w 12192003"/>
              <a:gd name="connsiteY37" fmla="*/ 0 h 113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3" h="1130300">
                <a:moveTo>
                  <a:pt x="11823828" y="0"/>
                </a:moveTo>
                <a:cubicBezTo>
                  <a:pt x="11942189" y="0"/>
                  <a:pt x="12056349" y="17991"/>
                  <a:pt x="12163721" y="51387"/>
                </a:cubicBezTo>
                <a:lnTo>
                  <a:pt x="12192003" y="61738"/>
                </a:lnTo>
                <a:lnTo>
                  <a:pt x="12192003" y="1130300"/>
                </a:lnTo>
                <a:lnTo>
                  <a:pt x="10681469" y="1130300"/>
                </a:lnTo>
                <a:lnTo>
                  <a:pt x="10686729" y="1026126"/>
                </a:lnTo>
                <a:cubicBezTo>
                  <a:pt x="10745262" y="449767"/>
                  <a:pt x="11232021" y="0"/>
                  <a:pt x="11823828" y="0"/>
                </a:cubicBezTo>
                <a:close/>
                <a:moveTo>
                  <a:pt x="9531478" y="0"/>
                </a:moveTo>
                <a:cubicBezTo>
                  <a:pt x="10123285" y="0"/>
                  <a:pt x="10610044" y="449767"/>
                  <a:pt x="10668577" y="1026126"/>
                </a:cubicBezTo>
                <a:lnTo>
                  <a:pt x="10673837" y="1130300"/>
                </a:lnTo>
                <a:lnTo>
                  <a:pt x="8389119" y="1130300"/>
                </a:lnTo>
                <a:lnTo>
                  <a:pt x="8394379" y="1026126"/>
                </a:lnTo>
                <a:cubicBezTo>
                  <a:pt x="8452912" y="449767"/>
                  <a:pt x="8939671" y="0"/>
                  <a:pt x="9531478" y="0"/>
                </a:cubicBezTo>
                <a:close/>
                <a:moveTo>
                  <a:pt x="7239129" y="0"/>
                </a:moveTo>
                <a:cubicBezTo>
                  <a:pt x="7830936" y="0"/>
                  <a:pt x="8317694" y="449767"/>
                  <a:pt x="8376227" y="1026126"/>
                </a:cubicBezTo>
                <a:lnTo>
                  <a:pt x="8381487" y="1130300"/>
                </a:lnTo>
                <a:lnTo>
                  <a:pt x="6096769" y="1130300"/>
                </a:lnTo>
                <a:lnTo>
                  <a:pt x="6102029" y="1026126"/>
                </a:lnTo>
                <a:cubicBezTo>
                  <a:pt x="6160563" y="449767"/>
                  <a:pt x="6647322" y="0"/>
                  <a:pt x="7239129" y="0"/>
                </a:cubicBezTo>
                <a:close/>
                <a:moveTo>
                  <a:pt x="4946780" y="0"/>
                </a:moveTo>
                <a:cubicBezTo>
                  <a:pt x="5538587" y="0"/>
                  <a:pt x="6025345" y="449767"/>
                  <a:pt x="6083878" y="1026126"/>
                </a:cubicBezTo>
                <a:lnTo>
                  <a:pt x="6089139" y="1130300"/>
                </a:lnTo>
                <a:lnTo>
                  <a:pt x="3804423" y="1130300"/>
                </a:lnTo>
                <a:lnTo>
                  <a:pt x="3809684" y="1026126"/>
                </a:lnTo>
                <a:cubicBezTo>
                  <a:pt x="3868216" y="449767"/>
                  <a:pt x="4354972" y="0"/>
                  <a:pt x="4946780" y="0"/>
                </a:cubicBezTo>
                <a:close/>
                <a:moveTo>
                  <a:pt x="2654431" y="0"/>
                </a:moveTo>
                <a:cubicBezTo>
                  <a:pt x="3246238" y="0"/>
                  <a:pt x="3732997" y="449767"/>
                  <a:pt x="3791530" y="1026126"/>
                </a:cubicBezTo>
                <a:lnTo>
                  <a:pt x="3796791" y="1130300"/>
                </a:lnTo>
                <a:lnTo>
                  <a:pt x="1512072" y="1130300"/>
                </a:lnTo>
                <a:lnTo>
                  <a:pt x="1517332" y="1026126"/>
                </a:lnTo>
                <a:cubicBezTo>
                  <a:pt x="1575865" y="449767"/>
                  <a:pt x="2062624" y="0"/>
                  <a:pt x="2654431" y="0"/>
                </a:cubicBezTo>
                <a:close/>
                <a:moveTo>
                  <a:pt x="362080" y="0"/>
                </a:moveTo>
                <a:cubicBezTo>
                  <a:pt x="953887" y="0"/>
                  <a:pt x="1440646" y="449767"/>
                  <a:pt x="1499179" y="1026126"/>
                </a:cubicBezTo>
                <a:lnTo>
                  <a:pt x="1504439" y="1130300"/>
                </a:lnTo>
                <a:lnTo>
                  <a:pt x="0" y="1130300"/>
                </a:lnTo>
                <a:lnTo>
                  <a:pt x="0" y="59507"/>
                </a:lnTo>
                <a:lnTo>
                  <a:pt x="22187" y="51387"/>
                </a:lnTo>
                <a:cubicBezTo>
                  <a:pt x="129559" y="17991"/>
                  <a:pt x="243719" y="0"/>
                  <a:pt x="362080" y="0"/>
                </a:cubicBezTo>
                <a:close/>
              </a:path>
            </a:pathLst>
          </a:custGeom>
          <a:solidFill>
            <a:schemeClr val="accent6">
              <a:lumMod val="75000"/>
              <a:alpha val="25000"/>
            </a:schemeClr>
          </a:solidFill>
        </p:spPr>
        <p:txBody>
          <a:bodyPr wrap="square">
            <a:noAutofit/>
          </a:bodyPr>
          <a:lstStyle>
            <a:lvl1pPr>
              <a:defRPr>
                <a:noFill/>
              </a:defRPr>
            </a:lvl1pPr>
          </a:lstStyle>
          <a:p>
            <a:pPr lvl="0"/>
            <a:endParaRPr lang="en-US" dirty="0"/>
          </a:p>
        </p:txBody>
      </p:sp>
      <p:sp>
        <p:nvSpPr>
          <p:cNvPr id="62" name="Text Placeholder 61">
            <a:extLst>
              <a:ext uri="{FF2B5EF4-FFF2-40B4-BE49-F238E27FC236}">
                <a16:creationId xmlns:a16="http://schemas.microsoft.com/office/drawing/2014/main" id="{70972619-C968-1257-58C9-0DC661642915}"/>
              </a:ext>
            </a:extLst>
          </p:cNvPr>
          <p:cNvSpPr>
            <a:spLocks noGrp="1"/>
          </p:cNvSpPr>
          <p:nvPr>
            <p:ph type="body" sz="quarter" idx="13"/>
          </p:nvPr>
        </p:nvSpPr>
        <p:spPr>
          <a:xfrm>
            <a:off x="0" y="5724189"/>
            <a:ext cx="1503729" cy="1133811"/>
          </a:xfrm>
          <a:custGeom>
            <a:avLst/>
            <a:gdLst>
              <a:gd name="connsiteX0" fmla="*/ 367995 w 1503729"/>
              <a:gd name="connsiteY0" fmla="*/ 19 h 1133811"/>
              <a:gd name="connsiteX1" fmla="*/ 1481576 w 1503729"/>
              <a:gd name="connsiteY1" fmla="*/ 913359 h 1133811"/>
              <a:gd name="connsiteX2" fmla="*/ 1503729 w 1503729"/>
              <a:gd name="connsiteY2" fmla="*/ 1133811 h 1133811"/>
              <a:gd name="connsiteX3" fmla="*/ 1371482 w 1503729"/>
              <a:gd name="connsiteY3" fmla="*/ 1133811 h 1133811"/>
              <a:gd name="connsiteX4" fmla="*/ 1275407 w 1503729"/>
              <a:gd name="connsiteY4" fmla="*/ 1118667 h 1133811"/>
              <a:gd name="connsiteX5" fmla="*/ 367995 w 1503729"/>
              <a:gd name="connsiteY5" fmla="*/ 19 h 1133811"/>
              <a:gd name="connsiteX6" fmla="*/ 367996 w 1503729"/>
              <a:gd name="connsiteY6" fmla="*/ 0 h 1133811"/>
              <a:gd name="connsiteX7" fmla="*/ 33218 w 1503729"/>
              <a:gd name="connsiteY7" fmla="*/ 808204 h 1133811"/>
              <a:gd name="connsiteX8" fmla="*/ 0 w 1503729"/>
              <a:gd name="connsiteY8" fmla="*/ 838393 h 1133811"/>
              <a:gd name="connsiteX9" fmla="*/ 0 w 1503729"/>
              <a:gd name="connsiteY9" fmla="*/ 61671 h 1133811"/>
              <a:gd name="connsiteX10" fmla="*/ 28102 w 1503729"/>
              <a:gd name="connsiteY10" fmla="*/ 51386 h 1133811"/>
              <a:gd name="connsiteX11" fmla="*/ 367996 w 1503729"/>
              <a:gd name="connsiteY11" fmla="*/ 0 h 113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3729" h="1133811">
                <a:moveTo>
                  <a:pt x="367995" y="19"/>
                </a:moveTo>
                <a:cubicBezTo>
                  <a:pt x="917788" y="3008"/>
                  <a:pt x="1375686" y="394157"/>
                  <a:pt x="1481576" y="913359"/>
                </a:cubicBezTo>
                <a:lnTo>
                  <a:pt x="1503729" y="1133811"/>
                </a:lnTo>
                <a:lnTo>
                  <a:pt x="1371482" y="1133811"/>
                </a:lnTo>
                <a:lnTo>
                  <a:pt x="1275407" y="1118667"/>
                </a:lnTo>
                <a:cubicBezTo>
                  <a:pt x="757177" y="1010082"/>
                  <a:pt x="368000" y="550498"/>
                  <a:pt x="367995" y="19"/>
                </a:cubicBezTo>
                <a:close/>
                <a:moveTo>
                  <a:pt x="367996" y="0"/>
                </a:moveTo>
                <a:cubicBezTo>
                  <a:pt x="367996" y="315623"/>
                  <a:pt x="240061" y="601366"/>
                  <a:pt x="33218" y="808204"/>
                </a:cubicBezTo>
                <a:lnTo>
                  <a:pt x="0" y="838393"/>
                </a:lnTo>
                <a:lnTo>
                  <a:pt x="0" y="61671"/>
                </a:lnTo>
                <a:lnTo>
                  <a:pt x="28102" y="51386"/>
                </a:lnTo>
                <a:cubicBezTo>
                  <a:pt x="135475" y="17991"/>
                  <a:pt x="249634" y="0"/>
                  <a:pt x="367996" y="0"/>
                </a:cubicBezTo>
                <a:close/>
              </a:path>
            </a:pathLst>
          </a:custGeom>
          <a:solidFill>
            <a:schemeClr val="accent6">
              <a:lumMod val="60000"/>
              <a:lumOff val="40000"/>
              <a:alpha val="20000"/>
            </a:schemeClr>
          </a:solidFill>
          <a:ln w="4154" cap="flat">
            <a:noFill/>
            <a:prstDash val="solid"/>
            <a:miter/>
          </a:ln>
        </p:spPr>
        <p:txBody>
          <a:bodyPr wrap="square">
            <a:noAutofit/>
          </a:bodyPr>
          <a:lstStyle>
            <a:lvl1pPr>
              <a:defRPr>
                <a:noFill/>
              </a:defRPr>
            </a:lvl1pPr>
          </a:lstStyle>
          <a:p>
            <a:pPr lvl="0"/>
            <a:endParaRPr lang="en-US" dirty="0"/>
          </a:p>
        </p:txBody>
      </p:sp>
      <p:sp>
        <p:nvSpPr>
          <p:cNvPr id="93" name="Text Placeholder 92">
            <a:extLst>
              <a:ext uri="{FF2B5EF4-FFF2-40B4-BE49-F238E27FC236}">
                <a16:creationId xmlns:a16="http://schemas.microsoft.com/office/drawing/2014/main" id="{0A4A3873-48BC-94DF-6006-FC7F81660A5D}"/>
              </a:ext>
            </a:extLst>
          </p:cNvPr>
          <p:cNvSpPr>
            <a:spLocks noGrp="1"/>
          </p:cNvSpPr>
          <p:nvPr>
            <p:ph type="body" sz="quarter" idx="14"/>
          </p:nvPr>
        </p:nvSpPr>
        <p:spPr>
          <a:xfrm>
            <a:off x="8401353" y="0"/>
            <a:ext cx="3790647" cy="1143002"/>
          </a:xfrm>
          <a:custGeom>
            <a:avLst/>
            <a:gdLst>
              <a:gd name="connsiteX0" fmla="*/ 3790647 w 3790647"/>
              <a:gd name="connsiteY0" fmla="*/ 304585 h 1143002"/>
              <a:gd name="connsiteX1" fmla="*/ 3790647 w 3790647"/>
              <a:gd name="connsiteY1" fmla="*/ 1081329 h 1143002"/>
              <a:gd name="connsiteX2" fmla="*/ 3762543 w 3790647"/>
              <a:gd name="connsiteY2" fmla="*/ 1091615 h 1143002"/>
              <a:gd name="connsiteX3" fmla="*/ 3422649 w 3790647"/>
              <a:gd name="connsiteY3" fmla="*/ 1143002 h 1143002"/>
              <a:gd name="connsiteX4" fmla="*/ 3757427 w 3790647"/>
              <a:gd name="connsiteY4" fmla="*/ 334777 h 1143002"/>
              <a:gd name="connsiteX5" fmla="*/ 2285997 w 3790647"/>
              <a:gd name="connsiteY5" fmla="*/ 17 h 1143002"/>
              <a:gd name="connsiteX6" fmla="*/ 3422650 w 3790647"/>
              <a:gd name="connsiteY6" fmla="*/ 1142983 h 1143002"/>
              <a:gd name="connsiteX7" fmla="*/ 2285997 w 3790647"/>
              <a:gd name="connsiteY7" fmla="*/ 17 h 1143002"/>
              <a:gd name="connsiteX8" fmla="*/ 0 w 3790647"/>
              <a:gd name="connsiteY8" fmla="*/ 17 h 1143002"/>
              <a:gd name="connsiteX9" fmla="*/ 1136650 w 3790647"/>
              <a:gd name="connsiteY9" fmla="*/ 1142983 h 1143002"/>
              <a:gd name="connsiteX10" fmla="*/ 0 w 3790647"/>
              <a:gd name="connsiteY10" fmla="*/ 17 h 1143002"/>
              <a:gd name="connsiteX11" fmla="*/ 2279650 w 3790647"/>
              <a:gd name="connsiteY11" fmla="*/ 0 h 1143002"/>
              <a:gd name="connsiteX12" fmla="*/ 1136650 w 3790647"/>
              <a:gd name="connsiteY12" fmla="*/ 1143002 h 1143002"/>
              <a:gd name="connsiteX13" fmla="*/ 2279650 w 3790647"/>
              <a:gd name="connsiteY13" fmla="*/ 0 h 114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0647" h="1143002">
                <a:moveTo>
                  <a:pt x="3790647" y="304585"/>
                </a:moveTo>
                <a:lnTo>
                  <a:pt x="3790647" y="1081329"/>
                </a:lnTo>
                <a:lnTo>
                  <a:pt x="3762543" y="1091615"/>
                </a:lnTo>
                <a:cubicBezTo>
                  <a:pt x="3655170" y="1125011"/>
                  <a:pt x="3541011" y="1143002"/>
                  <a:pt x="3422649" y="1143002"/>
                </a:cubicBezTo>
                <a:cubicBezTo>
                  <a:pt x="3422649" y="827371"/>
                  <a:pt x="3550584" y="541620"/>
                  <a:pt x="3757427" y="334777"/>
                </a:cubicBezTo>
                <a:close/>
                <a:moveTo>
                  <a:pt x="2285997" y="17"/>
                </a:moveTo>
                <a:cubicBezTo>
                  <a:pt x="2914332" y="3435"/>
                  <a:pt x="3422644" y="513848"/>
                  <a:pt x="3422650" y="1142983"/>
                </a:cubicBezTo>
                <a:cubicBezTo>
                  <a:pt x="2794315" y="1139567"/>
                  <a:pt x="2286006" y="629153"/>
                  <a:pt x="2285997" y="17"/>
                </a:cubicBezTo>
                <a:close/>
                <a:moveTo>
                  <a:pt x="0" y="17"/>
                </a:moveTo>
                <a:cubicBezTo>
                  <a:pt x="628334" y="3435"/>
                  <a:pt x="1136644" y="513848"/>
                  <a:pt x="1136650" y="1142983"/>
                </a:cubicBezTo>
                <a:cubicBezTo>
                  <a:pt x="508316" y="1139567"/>
                  <a:pt x="9" y="629153"/>
                  <a:pt x="0" y="17"/>
                </a:cubicBezTo>
                <a:close/>
                <a:moveTo>
                  <a:pt x="2279650" y="0"/>
                </a:moveTo>
                <a:cubicBezTo>
                  <a:pt x="2279650" y="631263"/>
                  <a:pt x="1767910" y="1143002"/>
                  <a:pt x="1136650" y="1143002"/>
                </a:cubicBezTo>
                <a:cubicBezTo>
                  <a:pt x="1136650" y="511739"/>
                  <a:pt x="1648390" y="0"/>
                  <a:pt x="2279650" y="0"/>
                </a:cubicBezTo>
                <a:close/>
              </a:path>
            </a:pathLst>
          </a:custGeom>
          <a:solidFill>
            <a:schemeClr val="accent6">
              <a:lumMod val="60000"/>
              <a:lumOff val="40000"/>
              <a:alpha val="20000"/>
            </a:schemeClr>
          </a:solidFill>
          <a:ln w="4154" cap="flat">
            <a:noFill/>
            <a:prstDash val="solid"/>
            <a:miter/>
          </a:ln>
        </p:spPr>
        <p:txBody>
          <a:bodyPr wrap="square">
            <a:noAutofit/>
          </a:bodyPr>
          <a:lstStyle>
            <a:lvl1pPr>
              <a:defRPr>
                <a:noFill/>
              </a:defRPr>
            </a:lvl1pPr>
          </a:lstStyle>
          <a:p>
            <a:pPr lvl="0"/>
            <a:endParaRPr lang="en-US" dirty="0"/>
          </a:p>
        </p:txBody>
      </p:sp>
      <p:pic>
        <p:nvPicPr>
          <p:cNvPr id="120" name="Graphic 119">
            <a:extLst>
              <a:ext uri="{FF2B5EF4-FFF2-40B4-BE49-F238E27FC236}">
                <a16:creationId xmlns:a16="http://schemas.microsoft.com/office/drawing/2014/main" id="{9C01A786-0C1A-6C4A-1466-1AE233D142AE}"/>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68908" b="83148"/>
          <a:stretch/>
        </p:blipFill>
        <p:spPr>
          <a:xfrm>
            <a:off x="8401354" y="12700"/>
            <a:ext cx="3790646" cy="1155700"/>
          </a:xfrm>
          <a:prstGeom prst="rect">
            <a:avLst/>
          </a:prstGeom>
        </p:spPr>
      </p:pic>
    </p:spTree>
    <p:extLst>
      <p:ext uri="{BB962C8B-B14F-4D97-AF65-F5344CB8AC3E}">
        <p14:creationId xmlns:p14="http://schemas.microsoft.com/office/powerpoint/2010/main" val="3740971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04">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0059F316-9319-477C-3BD8-C3B19F248AF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a:stretch/>
        </p:blipFill>
        <p:spPr>
          <a:xfrm>
            <a:off x="10687350" y="12700"/>
            <a:ext cx="1504649" cy="6858000"/>
          </a:xfrm>
          <a:prstGeom prst="rect">
            <a:avLst/>
          </a:prstGeom>
        </p:spPr>
      </p:pic>
      <p:pic>
        <p:nvPicPr>
          <p:cNvPr id="12" name="Graphic 11">
            <a:extLst>
              <a:ext uri="{FF2B5EF4-FFF2-40B4-BE49-F238E27FC236}">
                <a16:creationId xmlns:a16="http://schemas.microsoft.com/office/drawing/2014/main" id="{AEF98D51-D262-470D-2214-A8A0EDB7362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4584700"/>
            <a:ext cx="1504649" cy="2286000"/>
          </a:xfrm>
          <a:prstGeom prst="rect">
            <a:avLst/>
          </a:prstGeom>
        </p:spPr>
      </p:pic>
      <p:pic>
        <p:nvPicPr>
          <p:cNvPr id="13" name="Graphic 12">
            <a:extLst>
              <a:ext uri="{FF2B5EF4-FFF2-40B4-BE49-F238E27FC236}">
                <a16:creationId xmlns:a16="http://schemas.microsoft.com/office/drawing/2014/main" id="{3480B83D-EEC7-5C2D-9338-841D0054570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14" name="Graphic 13">
            <a:extLst>
              <a:ext uri="{FF2B5EF4-FFF2-40B4-BE49-F238E27FC236}">
                <a16:creationId xmlns:a16="http://schemas.microsoft.com/office/drawing/2014/main" id="{69BE97B1-E4D2-AA2A-1E85-0D598735135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5" name="Graphic 14">
            <a:extLst>
              <a:ext uri="{FF2B5EF4-FFF2-40B4-BE49-F238E27FC236}">
                <a16:creationId xmlns:a16="http://schemas.microsoft.com/office/drawing/2014/main" id="{F227120C-DBC1-2EDA-E58C-E1DAD7E550F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7" name="Graphic 16">
            <a:extLst>
              <a:ext uri="{FF2B5EF4-FFF2-40B4-BE49-F238E27FC236}">
                <a16:creationId xmlns:a16="http://schemas.microsoft.com/office/drawing/2014/main" id="{3FDA3437-5725-1727-4B8A-FCE59556193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8" name="Graphic 17">
            <a:extLst>
              <a:ext uri="{FF2B5EF4-FFF2-40B4-BE49-F238E27FC236}">
                <a16:creationId xmlns:a16="http://schemas.microsoft.com/office/drawing/2014/main" id="{35C8D2AF-CEDF-4131-723C-91569E90C29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marL="0" indent="0">
              <a:lnSpc>
                <a:spcPct val="90000"/>
              </a:lnSpc>
              <a:spcAft>
                <a:spcPts val="1800"/>
              </a:spcAft>
              <a:buSzPct val="100000"/>
              <a:buNone/>
              <a:defRPr sz="2000" b="1"/>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91456" y="1536827"/>
            <a:ext cx="5650992" cy="4480560"/>
          </a:xfrm>
        </p:spPr>
        <p:txBody>
          <a:bodyPr>
            <a:normAutofit/>
          </a:bodyPr>
          <a:lstStyle>
            <a:lvl1pPr marL="457200" indent="-457200">
              <a:lnSpc>
                <a:spcPct val="90000"/>
              </a:lnSpc>
              <a:spcBef>
                <a:spcPts val="1000"/>
              </a:spcBef>
              <a:spcAft>
                <a:spcPts val="0"/>
              </a:spcAft>
              <a:buSzPct val="100000"/>
              <a:buFont typeface="+mj-lt"/>
              <a:buAutoNum type="arabicPeriod"/>
              <a:defRPr sz="2000"/>
            </a:lvl1pPr>
            <a:lvl2pPr marL="914400" indent="-457200">
              <a:buSzPct val="100000"/>
              <a:buFont typeface="+mj-lt"/>
              <a:buAutoNum type="alphaLcPeriod"/>
              <a:defRPr sz="2000"/>
            </a:lvl2pPr>
            <a:lvl3pPr marL="1371600" indent="-457200">
              <a:buSzPct val="100000"/>
              <a:buFont typeface="+mj-lt"/>
              <a:buAutoNum type="romanLcPeriod"/>
              <a:defRPr sz="1800"/>
            </a:lvl3pPr>
            <a:lvl4pPr marL="1828800" indent="-457200">
              <a:buSzPct val="100000"/>
              <a:buFont typeface="+mj-lt"/>
              <a:buAutoNum type="arabicParenR"/>
              <a:defRPr sz="1800"/>
            </a:lvl4pPr>
            <a:lvl5pPr marL="2286000" indent="-457200">
              <a:buSzPct val="100000"/>
              <a:buFont typeface="+mj-lt"/>
              <a:buAutoNum type="alphaLcParen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22846079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6">
            <a:lumMod val="50000"/>
          </a:schemeClr>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10FBCDE-EE59-33A6-32CA-9F6279AA435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2700"/>
            <a:ext cx="12192000" cy="6858000"/>
          </a:xfrm>
          <a:prstGeom prst="rect">
            <a:avLst/>
          </a:prstGeom>
        </p:spPr>
      </p:pic>
      <p:pic>
        <p:nvPicPr>
          <p:cNvPr id="6" name="Graphic 5">
            <a:extLst>
              <a:ext uri="{FF2B5EF4-FFF2-40B4-BE49-F238E27FC236}">
                <a16:creationId xmlns:a16="http://schemas.microsoft.com/office/drawing/2014/main" id="{E45A58EF-738C-B1BA-F49A-84ADB68F8A8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9858"/>
          <a:stretch/>
        </p:blipFill>
        <p:spPr>
          <a:xfrm>
            <a:off x="8401354" y="9452"/>
            <a:ext cx="2286000" cy="1146248"/>
          </a:xfrm>
          <a:prstGeom prst="rect">
            <a:avLst/>
          </a:prstGeom>
        </p:spPr>
      </p:pic>
      <p:pic>
        <p:nvPicPr>
          <p:cNvPr id="7" name="Graphic 6">
            <a:extLst>
              <a:ext uri="{FF2B5EF4-FFF2-40B4-BE49-F238E27FC236}">
                <a16:creationId xmlns:a16="http://schemas.microsoft.com/office/drawing/2014/main" id="{37F78E2C-6843-1373-E993-79393D85843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49858"/>
          <a:stretch/>
        </p:blipFill>
        <p:spPr>
          <a:xfrm>
            <a:off x="10687351" y="9452"/>
            <a:ext cx="1504649" cy="1146248"/>
          </a:xfrm>
          <a:prstGeom prst="rect">
            <a:avLst/>
          </a:prstGeom>
        </p:spPr>
      </p:pic>
      <p:pic>
        <p:nvPicPr>
          <p:cNvPr id="8" name="Graphic 7">
            <a:extLst>
              <a:ext uri="{FF2B5EF4-FFF2-40B4-BE49-F238E27FC236}">
                <a16:creationId xmlns:a16="http://schemas.microsoft.com/office/drawing/2014/main" id="{9559DD38-C8CC-7B28-F492-ACB263A8147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9" name="Graphic 8">
            <a:extLst>
              <a:ext uri="{FF2B5EF4-FFF2-40B4-BE49-F238E27FC236}">
                <a16:creationId xmlns:a16="http://schemas.microsoft.com/office/drawing/2014/main" id="{8DEFF3B2-90E8-5D9B-CEA8-00B05000BF0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13" name="Title 123">
            <a:extLst>
              <a:ext uri="{FF2B5EF4-FFF2-40B4-BE49-F238E27FC236}">
                <a16:creationId xmlns:a16="http://schemas.microsoft.com/office/drawing/2014/main" id="{0B9C7C4B-FC2C-5D51-5679-3D5ED85185DA}"/>
              </a:ext>
            </a:extLst>
          </p:cNvPr>
          <p:cNvSpPr>
            <a:spLocks noGrp="1"/>
          </p:cNvSpPr>
          <p:nvPr>
            <p:ph type="title"/>
          </p:nvPr>
        </p:nvSpPr>
        <p:spPr>
          <a:xfrm>
            <a:off x="841243" y="832104"/>
            <a:ext cx="10479088" cy="2587625"/>
          </a:xfrm>
        </p:spPr>
        <p:txBody>
          <a:bodyPr anchor="t"/>
          <a:lstStyle>
            <a:lvl1pPr>
              <a:lnSpc>
                <a:spcPct val="75000"/>
              </a:lnSpc>
              <a:defRPr sz="8000" b="0" spc="0" baseline="0">
                <a:solidFill>
                  <a:schemeClr val="bg1"/>
                </a:solidFill>
                <a:latin typeface="+mn-lt"/>
              </a:defRPr>
            </a:lvl1pPr>
          </a:lstStyle>
          <a:p>
            <a:r>
              <a:rPr lang="en-US" dirty="0"/>
              <a:t>Click to edit Master title style</a:t>
            </a:r>
          </a:p>
        </p:txBody>
      </p:sp>
      <p:sp>
        <p:nvSpPr>
          <p:cNvPr id="10" name="Text Placeholder 9">
            <a:extLst>
              <a:ext uri="{FF2B5EF4-FFF2-40B4-BE49-F238E27FC236}">
                <a16:creationId xmlns:a16="http://schemas.microsoft.com/office/drawing/2014/main" id="{C79F5B69-7199-E3E6-5554-6CC2207D48E4}"/>
              </a:ext>
            </a:extLst>
          </p:cNvPr>
          <p:cNvSpPr>
            <a:spLocks noGrp="1"/>
          </p:cNvSpPr>
          <p:nvPr>
            <p:ph type="body" sz="quarter" idx="11"/>
          </p:nvPr>
        </p:nvSpPr>
        <p:spPr>
          <a:xfrm>
            <a:off x="841375" y="3705309"/>
            <a:ext cx="10479088" cy="2587625"/>
          </a:xfrm>
        </p:spPr>
        <p:txBody>
          <a:bodyPr/>
          <a:lstStyle>
            <a:lvl1pPr marL="0" indent="0">
              <a:lnSpc>
                <a:spcPct val="130000"/>
              </a:lnSpc>
              <a:spcAft>
                <a:spcPts val="1000"/>
              </a:spcAft>
              <a:buNone/>
              <a:defRPr b="1" i="0" cap="all" spc="300" baseline="0">
                <a:solidFill>
                  <a:schemeClr val="bg1"/>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14309312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808509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01">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A1EF8CAB-74EE-F5E0-2A98-D49729C5739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t="1" b="49999"/>
          <a:stretch/>
        </p:blipFill>
        <p:spPr>
          <a:xfrm>
            <a:off x="6096000" y="0"/>
            <a:ext cx="6095999" cy="3429000"/>
          </a:xfrm>
          <a:prstGeom prst="rect">
            <a:avLst/>
          </a:prstGeom>
        </p:spPr>
      </p:pic>
      <p:pic>
        <p:nvPicPr>
          <p:cNvPr id="6" name="Graphic 5">
            <a:extLst>
              <a:ext uri="{FF2B5EF4-FFF2-40B4-BE49-F238E27FC236}">
                <a16:creationId xmlns:a16="http://schemas.microsoft.com/office/drawing/2014/main" id="{8783521D-ED5D-D5DB-16FA-CD1B1203DF6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87659"/>
          <a:stretch/>
        </p:blipFill>
        <p:spPr>
          <a:xfrm>
            <a:off x="0" y="5731979"/>
            <a:ext cx="1504645" cy="1146408"/>
          </a:xfrm>
          <a:prstGeom prst="rect">
            <a:avLst/>
          </a:prstGeom>
        </p:spPr>
      </p:pic>
      <p:pic>
        <p:nvPicPr>
          <p:cNvPr id="7" name="Graphic 6">
            <a:extLst>
              <a:ext uri="{FF2B5EF4-FFF2-40B4-BE49-F238E27FC236}">
                <a16:creationId xmlns:a16="http://schemas.microsoft.com/office/drawing/2014/main" id="{9381EED1-F8B1-76DD-2AF9-959C65437FF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8" name="Graphic 7">
            <a:extLst>
              <a:ext uri="{FF2B5EF4-FFF2-40B4-BE49-F238E27FC236}">
                <a16:creationId xmlns:a16="http://schemas.microsoft.com/office/drawing/2014/main" id="{1D23ADF4-87AF-5693-9986-341478D502BD}"/>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9" name="Graphic 8">
            <a:extLst>
              <a:ext uri="{FF2B5EF4-FFF2-40B4-BE49-F238E27FC236}">
                <a16:creationId xmlns:a16="http://schemas.microsoft.com/office/drawing/2014/main" id="{2E5EE104-2241-C262-895C-BCA769134010}"/>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4" name="Content Placeholder 12">
            <a:extLst>
              <a:ext uri="{FF2B5EF4-FFF2-40B4-BE49-F238E27FC236}">
                <a16:creationId xmlns:a16="http://schemas.microsoft.com/office/drawing/2014/main" id="{19B7E7AC-A0E6-BE9A-4728-8FE036CF3538}"/>
              </a:ext>
            </a:extLst>
          </p:cNvPr>
          <p:cNvSpPr>
            <a:spLocks noGrp="1"/>
          </p:cNvSpPr>
          <p:nvPr>
            <p:ph sz="quarter" idx="13"/>
          </p:nvPr>
        </p:nvSpPr>
        <p:spPr>
          <a:xfrm>
            <a:off x="841248" y="1536827"/>
            <a:ext cx="6556375" cy="4479925"/>
          </a:xfrm>
        </p:spPr>
        <p:txBody>
          <a:bodyPr>
            <a:normAutofit/>
          </a:bodyPr>
          <a:lstStyle>
            <a:lvl1pPr>
              <a:lnSpc>
                <a:spcPct val="140000"/>
              </a:lnSpc>
              <a:spcAft>
                <a:spcPts val="0"/>
              </a:spcAft>
              <a:defRPr sz="2800"/>
            </a:lvl1pPr>
            <a:lvl2pPr>
              <a:defRPr sz="2800"/>
            </a:lvl2pPr>
            <a:lvl3pPr>
              <a:defRPr sz="2400"/>
            </a:lvl3pPr>
            <a:lvl4pPr>
              <a:defRPr sz="24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1895640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with image 01">
    <p:bg>
      <p:bgPr>
        <a:solidFill>
          <a:schemeClr val="accent6">
            <a:lumMod val="50000"/>
          </a:schemeClr>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FF0337A6-0579-B5BC-C526-F7EBDDB8E84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t="1" b="49999"/>
          <a:stretch/>
        </p:blipFill>
        <p:spPr>
          <a:xfrm>
            <a:off x="6096000" y="0"/>
            <a:ext cx="6095999" cy="3429000"/>
          </a:xfrm>
          <a:prstGeom prst="rect">
            <a:avLst/>
          </a:prstGeom>
        </p:spPr>
      </p:pic>
      <p:pic>
        <p:nvPicPr>
          <p:cNvPr id="4" name="Graphic 3">
            <a:extLst>
              <a:ext uri="{FF2B5EF4-FFF2-40B4-BE49-F238E27FC236}">
                <a16:creationId xmlns:a16="http://schemas.microsoft.com/office/drawing/2014/main" id="{4166F179-9203-AC2D-A267-E25FA28E978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0" name="Graphic 9">
            <a:extLst>
              <a:ext uri="{FF2B5EF4-FFF2-40B4-BE49-F238E27FC236}">
                <a16:creationId xmlns:a16="http://schemas.microsoft.com/office/drawing/2014/main" id="{4BFC5468-5E1B-2FE4-DA95-D0CCC383D3E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12" name="Graphic 11">
            <a:extLst>
              <a:ext uri="{FF2B5EF4-FFF2-40B4-BE49-F238E27FC236}">
                <a16:creationId xmlns:a16="http://schemas.microsoft.com/office/drawing/2014/main" id="{617493C4-12E7-500C-5FD5-68370B57A20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3" name="Graphic 12">
            <a:extLst>
              <a:ext uri="{FF2B5EF4-FFF2-40B4-BE49-F238E27FC236}">
                <a16:creationId xmlns:a16="http://schemas.microsoft.com/office/drawing/2014/main" id="{149B5038-6091-D5DF-F2DA-3900885F498D}"/>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4" name="Graphic 13">
            <a:extLst>
              <a:ext uri="{FF2B5EF4-FFF2-40B4-BE49-F238E27FC236}">
                <a16:creationId xmlns:a16="http://schemas.microsoft.com/office/drawing/2014/main" id="{9442ADAB-F6BA-A55C-036E-C837F95C8F8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16" name="Picture Placeholder 15">
            <a:extLst>
              <a:ext uri="{FF2B5EF4-FFF2-40B4-BE49-F238E27FC236}">
                <a16:creationId xmlns:a16="http://schemas.microsoft.com/office/drawing/2014/main" id="{7E35C9AB-B94F-CACD-3F8A-C5FE3B695994}"/>
              </a:ext>
            </a:extLst>
          </p:cNvPr>
          <p:cNvSpPr>
            <a:spLocks noGrp="1"/>
          </p:cNvSpPr>
          <p:nvPr>
            <p:ph type="pic" sz="quarter" idx="11"/>
          </p:nvPr>
        </p:nvSpPr>
        <p:spPr>
          <a:xfrm>
            <a:off x="6111240" y="2231136"/>
            <a:ext cx="6080760" cy="4626864"/>
          </a:xfrm>
          <a:solidFill>
            <a:schemeClr val="accent6">
              <a:lumMod val="50000"/>
            </a:schemeClr>
          </a:solidFill>
        </p:spPr>
        <p:txBody>
          <a:bodyPr/>
          <a:lstStyle>
            <a:lvl1pPr marL="0" indent="0" algn="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9BAE121A-5259-1180-7385-CE2C03431052}"/>
              </a:ext>
            </a:extLst>
          </p:cNvPr>
          <p:cNvSpPr>
            <a:spLocks noGrp="1"/>
          </p:cNvSpPr>
          <p:nvPr>
            <p:ph type="title"/>
          </p:nvPr>
        </p:nvSpPr>
        <p:spPr>
          <a:xfrm>
            <a:off x="841248" y="841248"/>
            <a:ext cx="6931152" cy="557784"/>
          </a:xfrm>
        </p:spPr>
        <p:txBody>
          <a:bodyPr anchor="t"/>
          <a:lstStyle>
            <a:lvl1pPr>
              <a:defRPr sz="2000" b="1" cap="all" spc="300" baseline="0">
                <a:solidFill>
                  <a:schemeClr val="bg1">
                    <a:lumMod val="95000"/>
                  </a:schemeClr>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B810682D-F26A-B1BF-CD97-BB8BD31B2F32}"/>
              </a:ext>
            </a:extLst>
          </p:cNvPr>
          <p:cNvSpPr>
            <a:spLocks noGrp="1"/>
          </p:cNvSpPr>
          <p:nvPr>
            <p:ph type="body" sz="quarter" idx="10"/>
          </p:nvPr>
        </p:nvSpPr>
        <p:spPr>
          <a:xfrm>
            <a:off x="841247" y="1536192"/>
            <a:ext cx="6931152" cy="4480560"/>
          </a:xfrm>
        </p:spPr>
        <p:txBody>
          <a:bodyPr/>
          <a:lstStyle>
            <a:lvl1pPr marL="0" indent="0">
              <a:lnSpc>
                <a:spcPct val="75000"/>
              </a:lnSpc>
              <a:buNone/>
              <a:defRPr sz="8000">
                <a:solidFill>
                  <a:schemeClr val="bg1">
                    <a:lumMod val="95000"/>
                  </a:schemeClr>
                </a:solidFill>
              </a:defRPr>
            </a:lvl1pPr>
          </a:lstStyle>
          <a:p>
            <a:pPr lvl="0"/>
            <a:r>
              <a:rPr lang="en-US" dirty="0"/>
              <a:t>Click to edit Master text styles</a:t>
            </a:r>
          </a:p>
        </p:txBody>
      </p:sp>
    </p:spTree>
    <p:extLst>
      <p:ext uri="{BB962C8B-B14F-4D97-AF65-F5344CB8AC3E}">
        <p14:creationId xmlns:p14="http://schemas.microsoft.com/office/powerpoint/2010/main" val="789452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E18B122A-848F-E50E-C503-3930933A5C6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8908"/>
          <a:stretch/>
        </p:blipFill>
        <p:spPr>
          <a:xfrm>
            <a:off x="8401354" y="0"/>
            <a:ext cx="3790646" cy="6857999"/>
          </a:xfrm>
          <a:prstGeom prst="rect">
            <a:avLst/>
          </a:prstGeom>
        </p:spPr>
      </p:pic>
      <p:pic>
        <p:nvPicPr>
          <p:cNvPr id="12" name="Graphic 11">
            <a:extLst>
              <a:ext uri="{FF2B5EF4-FFF2-40B4-BE49-F238E27FC236}">
                <a16:creationId xmlns:a16="http://schemas.microsoft.com/office/drawing/2014/main" id="{08CD9875-E4AF-D7EA-9F8B-D27F2C3104A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2297076"/>
            <a:ext cx="2286000" cy="2286000"/>
          </a:xfrm>
          <a:prstGeom prst="rect">
            <a:avLst/>
          </a:prstGeom>
        </p:spPr>
      </p:pic>
      <p:pic>
        <p:nvPicPr>
          <p:cNvPr id="13" name="Graphic 12">
            <a:extLst>
              <a:ext uri="{FF2B5EF4-FFF2-40B4-BE49-F238E27FC236}">
                <a16:creationId xmlns:a16="http://schemas.microsoft.com/office/drawing/2014/main" id="{8513E8A3-5E78-5821-6B7B-AF6343ACA73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14" name="Graphic 13">
            <a:extLst>
              <a:ext uri="{FF2B5EF4-FFF2-40B4-BE49-F238E27FC236}">
                <a16:creationId xmlns:a16="http://schemas.microsoft.com/office/drawing/2014/main" id="{E256415C-5388-7D35-1C15-8DA4ACDCA1F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15" name="Graphic 14">
            <a:extLst>
              <a:ext uri="{FF2B5EF4-FFF2-40B4-BE49-F238E27FC236}">
                <a16:creationId xmlns:a16="http://schemas.microsoft.com/office/drawing/2014/main" id="{8B78E2E7-B83A-F17C-9869-FED59DD512E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6556375" cy="4479925"/>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758616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break with image 02">
    <p:bg>
      <p:bgPr>
        <a:solidFill>
          <a:schemeClr val="accent6">
            <a:lumMod val="50000"/>
          </a:schemeClr>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0321C850-160D-5CD7-B829-ADE752EA7AB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a:stretch/>
        </p:blipFill>
        <p:spPr>
          <a:xfrm>
            <a:off x="6096000" y="0"/>
            <a:ext cx="6096000" cy="6857999"/>
          </a:xfrm>
          <a:prstGeom prst="rect">
            <a:avLst/>
          </a:prstGeom>
        </p:spPr>
      </p:pic>
      <p:pic>
        <p:nvPicPr>
          <p:cNvPr id="6" name="Graphic 5">
            <a:extLst>
              <a:ext uri="{FF2B5EF4-FFF2-40B4-BE49-F238E27FC236}">
                <a16:creationId xmlns:a16="http://schemas.microsoft.com/office/drawing/2014/main" id="{33105707-8D59-D00C-596A-380479D0E0D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2297076"/>
            <a:ext cx="2286000" cy="2286000"/>
          </a:xfrm>
          <a:prstGeom prst="rect">
            <a:avLst/>
          </a:prstGeom>
        </p:spPr>
      </p:pic>
      <p:pic>
        <p:nvPicPr>
          <p:cNvPr id="7" name="Graphic 6">
            <a:extLst>
              <a:ext uri="{FF2B5EF4-FFF2-40B4-BE49-F238E27FC236}">
                <a16:creationId xmlns:a16="http://schemas.microsoft.com/office/drawing/2014/main" id="{3DC4FC4F-BE00-1554-FEBD-DE21F3AB35B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8" name="Graphic 7">
            <a:extLst>
              <a:ext uri="{FF2B5EF4-FFF2-40B4-BE49-F238E27FC236}">
                <a16:creationId xmlns:a16="http://schemas.microsoft.com/office/drawing/2014/main" id="{0A310F08-0B34-7E1C-7605-4F81502355F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9" name="Graphic 8">
            <a:extLst>
              <a:ext uri="{FF2B5EF4-FFF2-40B4-BE49-F238E27FC236}">
                <a16:creationId xmlns:a16="http://schemas.microsoft.com/office/drawing/2014/main" id="{63371AFC-6FAC-3C10-CCC0-ECE8DB9E997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sp>
        <p:nvSpPr>
          <p:cNvPr id="2" name="Title 1">
            <a:extLst>
              <a:ext uri="{FF2B5EF4-FFF2-40B4-BE49-F238E27FC236}">
                <a16:creationId xmlns:a16="http://schemas.microsoft.com/office/drawing/2014/main" id="{9BAE121A-5259-1180-7385-CE2C03431052}"/>
              </a:ext>
            </a:extLst>
          </p:cNvPr>
          <p:cNvSpPr>
            <a:spLocks noGrp="1"/>
          </p:cNvSpPr>
          <p:nvPr>
            <p:ph type="title"/>
          </p:nvPr>
        </p:nvSpPr>
        <p:spPr>
          <a:xfrm>
            <a:off x="841248" y="841248"/>
            <a:ext cx="10479024" cy="557784"/>
          </a:xfrm>
        </p:spPr>
        <p:txBody>
          <a:bodyPr anchor="t"/>
          <a:lstStyle>
            <a:lvl1pPr>
              <a:defRPr sz="2000" b="1" cap="all" spc="300" baseline="0">
                <a:solidFill>
                  <a:schemeClr val="bg1">
                    <a:lumMod val="95000"/>
                  </a:schemeClr>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B810682D-F26A-B1BF-CD97-BB8BD31B2F32}"/>
              </a:ext>
            </a:extLst>
          </p:cNvPr>
          <p:cNvSpPr>
            <a:spLocks noGrp="1"/>
          </p:cNvSpPr>
          <p:nvPr>
            <p:ph type="body" sz="quarter" idx="10"/>
          </p:nvPr>
        </p:nvSpPr>
        <p:spPr>
          <a:xfrm>
            <a:off x="841247" y="1536192"/>
            <a:ext cx="10479024" cy="2679192"/>
          </a:xfrm>
        </p:spPr>
        <p:txBody>
          <a:bodyPr/>
          <a:lstStyle>
            <a:lvl1pPr marL="0" indent="0">
              <a:lnSpc>
                <a:spcPct val="75000"/>
              </a:lnSpc>
              <a:buNone/>
              <a:defRPr sz="8000">
                <a:solidFill>
                  <a:schemeClr val="bg1">
                    <a:lumMod val="95000"/>
                  </a:schemeClr>
                </a:solidFill>
              </a:defRPr>
            </a:lvl1pPr>
          </a:lstStyle>
          <a:p>
            <a:pPr lvl="0"/>
            <a:r>
              <a:rPr lang="en-US" dirty="0"/>
              <a:t>Click to edit Master text styles</a:t>
            </a:r>
          </a:p>
        </p:txBody>
      </p:sp>
      <p:sp>
        <p:nvSpPr>
          <p:cNvPr id="16" name="Picture Placeholder 15">
            <a:extLst>
              <a:ext uri="{FF2B5EF4-FFF2-40B4-BE49-F238E27FC236}">
                <a16:creationId xmlns:a16="http://schemas.microsoft.com/office/drawing/2014/main" id="{7E35C9AB-B94F-CACD-3F8A-C5FE3B695994}"/>
              </a:ext>
            </a:extLst>
          </p:cNvPr>
          <p:cNvSpPr>
            <a:spLocks noGrp="1"/>
          </p:cNvSpPr>
          <p:nvPr>
            <p:ph type="pic" sz="quarter" idx="11"/>
          </p:nvPr>
        </p:nvSpPr>
        <p:spPr>
          <a:xfrm>
            <a:off x="0" y="4462272"/>
            <a:ext cx="12188952" cy="2395728"/>
          </a:xfrm>
          <a:solidFill>
            <a:schemeClr val="accent6">
              <a:lumMod val="75000"/>
            </a:schemeClr>
          </a:solidFill>
        </p:spPr>
        <p:txBody>
          <a:bodyPr/>
          <a:lstStyle>
            <a:lvl1pPr marL="0" indent="0" algn="ctr">
              <a:buNone/>
              <a:defRPr>
                <a:solidFill>
                  <a:sysClr val="windowText" lastClr="000000"/>
                </a:solidFill>
              </a:defRPr>
            </a:lvl1pPr>
          </a:lstStyle>
          <a:p>
            <a:endParaRPr lang="en-US" dirty="0"/>
          </a:p>
        </p:txBody>
      </p:sp>
    </p:spTree>
    <p:extLst>
      <p:ext uri="{BB962C8B-B14F-4D97-AF65-F5344CB8AC3E}">
        <p14:creationId xmlns:p14="http://schemas.microsoft.com/office/powerpoint/2010/main" val="2039803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01">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D0F0E0D3-11E9-A85D-821D-49C27B06B06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a:stretch/>
        </p:blipFill>
        <p:spPr>
          <a:xfrm>
            <a:off x="10687350" y="12700"/>
            <a:ext cx="1504649" cy="6858000"/>
          </a:xfrm>
          <a:prstGeom prst="rect">
            <a:avLst/>
          </a:prstGeom>
        </p:spPr>
      </p:pic>
      <p:pic>
        <p:nvPicPr>
          <p:cNvPr id="6" name="Graphic 5">
            <a:extLst>
              <a:ext uri="{FF2B5EF4-FFF2-40B4-BE49-F238E27FC236}">
                <a16:creationId xmlns:a16="http://schemas.microsoft.com/office/drawing/2014/main" id="{7433D848-BBB0-8852-CBA7-96FB04BFADE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556"/>
          <a:stretch/>
        </p:blipFill>
        <p:spPr>
          <a:xfrm>
            <a:off x="10687351" y="4584700"/>
            <a:ext cx="1504649" cy="1130300"/>
          </a:xfrm>
          <a:prstGeom prst="rect">
            <a:avLst/>
          </a:prstGeom>
        </p:spPr>
      </p:pic>
      <p:pic>
        <p:nvPicPr>
          <p:cNvPr id="7" name="Graphic 6">
            <a:extLst>
              <a:ext uri="{FF2B5EF4-FFF2-40B4-BE49-F238E27FC236}">
                <a16:creationId xmlns:a16="http://schemas.microsoft.com/office/drawing/2014/main" id="{3A0A5B28-1267-FF8C-DD34-4AE0CE17FD9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8" name="Graphic 7">
            <a:extLst>
              <a:ext uri="{FF2B5EF4-FFF2-40B4-BE49-F238E27FC236}">
                <a16:creationId xmlns:a16="http://schemas.microsoft.com/office/drawing/2014/main" id="{72FE7896-D379-408C-54BB-757C71F0DEF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49515" r="34180"/>
          <a:stretch/>
        </p:blipFill>
        <p:spPr>
          <a:xfrm>
            <a:off x="10687351" y="1141376"/>
            <a:ext cx="1504649" cy="1154076"/>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a:extLst>
              <a:ext uri="{FF2B5EF4-FFF2-40B4-BE49-F238E27FC236}">
                <a16:creationId xmlns:a16="http://schemas.microsoft.com/office/drawing/2014/main" id="{37E02B10-F9DF-509C-64D5-91DEB6988175}"/>
              </a:ext>
            </a:extLst>
          </p:cNvPr>
          <p:cNvSpPr>
            <a:spLocks noGrp="1"/>
          </p:cNvSpPr>
          <p:nvPr>
            <p:ph type="body" sz="quarter" idx="15"/>
          </p:nvPr>
        </p:nvSpPr>
        <p:spPr>
          <a:xfrm>
            <a:off x="4791455" y="1536826"/>
            <a:ext cx="5650992" cy="557784"/>
          </a:xfrm>
        </p:spPr>
        <p:txBody>
          <a:bodyPr/>
          <a:lstStyle>
            <a:lvl1pPr marL="0" indent="0">
              <a:lnSpc>
                <a:spcPct val="90000"/>
              </a:lnSpc>
              <a:spcBef>
                <a:spcPts val="1000"/>
              </a:spcBef>
              <a:spcAft>
                <a:spcPts val="0"/>
              </a:spcAft>
              <a:buNone/>
              <a:defRPr sz="2000" b="1" baseline="0">
                <a:solidFill>
                  <a:schemeClr val="tx1"/>
                </a:solidFill>
                <a:latin typeface="+mj-lt"/>
              </a:defRPr>
            </a:lvl1pPr>
          </a:lstStyle>
          <a:p>
            <a:pPr lvl="0"/>
            <a:r>
              <a:rPr lang="en-US" dirty="0"/>
              <a:t>Click to edit Master text styles</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91456" y="2267712"/>
            <a:ext cx="5650992" cy="3767328"/>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958375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DCE1CF12-4201-C23B-7B9A-02EB4F8A79C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396"/>
          <a:stretch/>
        </p:blipFill>
        <p:spPr>
          <a:xfrm>
            <a:off x="0" y="5731980"/>
            <a:ext cx="12192000" cy="1138720"/>
          </a:xfrm>
          <a:prstGeom prst="rect">
            <a:avLst/>
          </a:prstGeom>
        </p:spPr>
      </p:pic>
      <p:pic>
        <p:nvPicPr>
          <p:cNvPr id="12" name="Graphic 11">
            <a:extLst>
              <a:ext uri="{FF2B5EF4-FFF2-40B4-BE49-F238E27FC236}">
                <a16:creationId xmlns:a16="http://schemas.microsoft.com/office/drawing/2014/main" id="{513CE0C7-867A-80BB-9E96-3008375B7E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68854" b="83396"/>
          <a:stretch/>
        </p:blipFill>
        <p:spPr>
          <a:xfrm>
            <a:off x="0" y="12700"/>
            <a:ext cx="3797300" cy="1138720"/>
          </a:xfrm>
          <a:prstGeom prst="rect">
            <a:avLst/>
          </a:prstGeom>
        </p:spPr>
      </p:pic>
      <p:pic>
        <p:nvPicPr>
          <p:cNvPr id="13" name="Graphic 12">
            <a:extLst>
              <a:ext uri="{FF2B5EF4-FFF2-40B4-BE49-F238E27FC236}">
                <a16:creationId xmlns:a16="http://schemas.microsoft.com/office/drawing/2014/main" id="{736CB758-B1DB-F2E0-00E7-BF5660C5F25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33598" b="49858"/>
          <a:stretch/>
        </p:blipFill>
        <p:spPr>
          <a:xfrm>
            <a:off x="0" y="9452"/>
            <a:ext cx="1517954" cy="1146248"/>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4764024" y="841248"/>
            <a:ext cx="6556248" cy="557784"/>
          </a:xfrm>
        </p:spPr>
        <p:txBody>
          <a:bodyPr anchor="t"/>
          <a:lstStyle>
            <a:lvl1pPr>
              <a:defRPr sz="2000" cap="all" spc="300" baseline="0"/>
            </a:lvl1pPr>
          </a:lstStyle>
          <a:p>
            <a:r>
              <a:rPr lang="en-US" dirty="0"/>
              <a:t>Click to edit Master title style</a:t>
            </a:r>
          </a:p>
        </p:txBody>
      </p:sp>
      <p:sp>
        <p:nvSpPr>
          <p:cNvPr id="14" name="Picture Placeholder 15">
            <a:extLst>
              <a:ext uri="{FF2B5EF4-FFF2-40B4-BE49-F238E27FC236}">
                <a16:creationId xmlns:a16="http://schemas.microsoft.com/office/drawing/2014/main" id="{A780F1E2-F795-D408-7361-9B32EA12F8E7}"/>
              </a:ext>
            </a:extLst>
          </p:cNvPr>
          <p:cNvSpPr>
            <a:spLocks noGrp="1"/>
          </p:cNvSpPr>
          <p:nvPr>
            <p:ph type="pic" sz="quarter" idx="14"/>
          </p:nvPr>
        </p:nvSpPr>
        <p:spPr>
          <a:xfrm>
            <a:off x="0" y="836676"/>
            <a:ext cx="3785616" cy="5184648"/>
          </a:xfrm>
          <a:solidFill>
            <a:schemeClr val="accent6">
              <a:lumMod val="75000"/>
            </a:schemeClr>
          </a:solidFill>
        </p:spPr>
        <p:txBody>
          <a:bodyPr/>
          <a:lstStyle>
            <a:lvl1pPr marL="0" indent="0" algn="ctr">
              <a:buNone/>
              <a:defRPr>
                <a:solidFill>
                  <a:sysClr val="windowText" lastClr="000000"/>
                </a:solidFill>
              </a:defRPr>
            </a:lvl1pPr>
          </a:lstStyle>
          <a:p>
            <a:endParaRPr lang="en-US" dirty="0"/>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4764023" y="1536827"/>
            <a:ext cx="6556247" cy="4479925"/>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4088055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02">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0059F316-9319-477C-3BD8-C3B19F248AF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a:stretch/>
        </p:blipFill>
        <p:spPr>
          <a:xfrm>
            <a:off x="10687350" y="12700"/>
            <a:ext cx="1504649" cy="6858000"/>
          </a:xfrm>
          <a:prstGeom prst="rect">
            <a:avLst/>
          </a:prstGeom>
        </p:spPr>
      </p:pic>
      <p:pic>
        <p:nvPicPr>
          <p:cNvPr id="12" name="Graphic 11">
            <a:extLst>
              <a:ext uri="{FF2B5EF4-FFF2-40B4-BE49-F238E27FC236}">
                <a16:creationId xmlns:a16="http://schemas.microsoft.com/office/drawing/2014/main" id="{AEF98D51-D262-470D-2214-A8A0EDB7362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4584700"/>
            <a:ext cx="1504649" cy="2286000"/>
          </a:xfrm>
          <a:prstGeom prst="rect">
            <a:avLst/>
          </a:prstGeom>
        </p:spPr>
      </p:pic>
      <p:pic>
        <p:nvPicPr>
          <p:cNvPr id="13" name="Graphic 12">
            <a:extLst>
              <a:ext uri="{FF2B5EF4-FFF2-40B4-BE49-F238E27FC236}">
                <a16:creationId xmlns:a16="http://schemas.microsoft.com/office/drawing/2014/main" id="{3480B83D-EEC7-5C2D-9338-841D0054570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14" name="Graphic 13">
            <a:extLst>
              <a:ext uri="{FF2B5EF4-FFF2-40B4-BE49-F238E27FC236}">
                <a16:creationId xmlns:a16="http://schemas.microsoft.com/office/drawing/2014/main" id="{69BE97B1-E4D2-AA2A-1E85-0D598735135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5" name="Graphic 14">
            <a:extLst>
              <a:ext uri="{FF2B5EF4-FFF2-40B4-BE49-F238E27FC236}">
                <a16:creationId xmlns:a16="http://schemas.microsoft.com/office/drawing/2014/main" id="{F227120C-DBC1-2EDA-E58C-E1DAD7E550F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7" name="Graphic 16">
            <a:extLst>
              <a:ext uri="{FF2B5EF4-FFF2-40B4-BE49-F238E27FC236}">
                <a16:creationId xmlns:a16="http://schemas.microsoft.com/office/drawing/2014/main" id="{3FDA3437-5725-1727-4B8A-FCE59556193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8" name="Graphic 17">
            <a:extLst>
              <a:ext uri="{FF2B5EF4-FFF2-40B4-BE49-F238E27FC236}">
                <a16:creationId xmlns:a16="http://schemas.microsoft.com/office/drawing/2014/main" id="{35C8D2AF-CEDF-4131-723C-91569E90C29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marL="0" indent="0">
              <a:lnSpc>
                <a:spcPct val="90000"/>
              </a:lnSpc>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91456" y="1536827"/>
            <a:ext cx="5650992" cy="4480560"/>
          </a:xfrm>
        </p:spPr>
        <p:txBody>
          <a:bodyPr>
            <a:normAutofit/>
          </a:bodyPr>
          <a:lstStyle>
            <a:lvl1pPr marL="0" indent="0">
              <a:lnSpc>
                <a:spcPct val="90000"/>
              </a:lnSpc>
              <a:spcBef>
                <a:spcPts val="1000"/>
              </a:spcBef>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532740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03">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F227120C-DBC1-2EDA-E58C-E1DAD7E550F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7" name="Graphic 16">
            <a:extLst>
              <a:ext uri="{FF2B5EF4-FFF2-40B4-BE49-F238E27FC236}">
                <a16:creationId xmlns:a16="http://schemas.microsoft.com/office/drawing/2014/main" id="{3FDA3437-5725-1727-4B8A-FCE59556193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8" name="Graphic 17">
            <a:extLst>
              <a:ext uri="{FF2B5EF4-FFF2-40B4-BE49-F238E27FC236}">
                <a16:creationId xmlns:a16="http://schemas.microsoft.com/office/drawing/2014/main" id="{35C8D2AF-CEDF-4131-723C-91569E90C29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marL="342900" indent="-342900">
              <a:lnSpc>
                <a:spcPct val="90000"/>
              </a:lnSpc>
              <a:spcAft>
                <a:spcPts val="1800"/>
              </a:spcAft>
              <a:buSzPct val="100000"/>
              <a:buFont typeface="Arial" panose="020B0604020202020204" pitchFamily="34" charset="0"/>
              <a:buChar char="•"/>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27448" y="1536827"/>
            <a:ext cx="6592824" cy="4480560"/>
          </a:xfrm>
        </p:spPr>
        <p:txBody>
          <a:bodyPr>
            <a:normAutofit/>
          </a:bodyPr>
          <a:lstStyle>
            <a:lvl1pPr marL="0" indent="0">
              <a:lnSpc>
                <a:spcPct val="90000"/>
              </a:lnSpc>
              <a:spcBef>
                <a:spcPts val="1000"/>
              </a:spcBef>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pic>
        <p:nvPicPr>
          <p:cNvPr id="5" name="Graphic 4">
            <a:extLst>
              <a:ext uri="{FF2B5EF4-FFF2-40B4-BE49-F238E27FC236}">
                <a16:creationId xmlns:a16="http://schemas.microsoft.com/office/drawing/2014/main" id="{3FD831DA-EDBD-A492-3E6D-6ABBF4438FC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b="83148"/>
          <a:stretch/>
        </p:blipFill>
        <p:spPr>
          <a:xfrm>
            <a:off x="10687350" y="12700"/>
            <a:ext cx="1504649" cy="1155700"/>
          </a:xfrm>
          <a:prstGeom prst="rect">
            <a:avLst/>
          </a:prstGeom>
        </p:spPr>
      </p:pic>
      <p:pic>
        <p:nvPicPr>
          <p:cNvPr id="6" name="Graphic 5">
            <a:extLst>
              <a:ext uri="{FF2B5EF4-FFF2-40B4-BE49-F238E27FC236}">
                <a16:creationId xmlns:a16="http://schemas.microsoft.com/office/drawing/2014/main" id="{00071AEB-E268-A464-7197-69FA762C3C5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49444"/>
          <a:stretch/>
        </p:blipFill>
        <p:spPr>
          <a:xfrm>
            <a:off x="10687351" y="9452"/>
            <a:ext cx="1504649" cy="1155700"/>
          </a:xfrm>
          <a:prstGeom prst="rect">
            <a:avLst/>
          </a:prstGeom>
        </p:spPr>
      </p:pic>
    </p:spTree>
    <p:extLst>
      <p:ext uri="{BB962C8B-B14F-4D97-AF65-F5344CB8AC3E}">
        <p14:creationId xmlns:p14="http://schemas.microsoft.com/office/powerpoint/2010/main" val="2969287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9200" cy="432000"/>
          </a:xfrm>
          <a:prstGeom prst="rect">
            <a:avLst/>
          </a:prstGeom>
        </p:spPr>
        <p:txBody>
          <a:bodyPr vert="horz" lIns="0" tIns="0" rIns="0" bIns="0" rtlCol="0" anchor="ctr">
            <a:noAutofit/>
          </a:bodyPr>
          <a:lstStyle/>
          <a:p>
            <a:pPr lvl="0"/>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152000"/>
            <a:ext cx="11329200" cy="503925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5893"/>
            <a:ext cx="4114800" cy="226714"/>
          </a:xfrm>
          <a:prstGeom prst="rect">
            <a:avLst/>
          </a:prstGeom>
        </p:spPr>
        <p:txBody>
          <a:bodyPr vert="horz" lIns="0" tIns="0" rIns="0" bIns="0" rtlCol="0" anchor="ctr"/>
          <a:lstStyle>
            <a:lvl1pPr algn="l">
              <a:defRPr sz="1200">
                <a:solidFill>
                  <a:schemeClr val="tx1">
                    <a:lumMod val="75000"/>
                    <a:lumOff val="25000"/>
                  </a:schemeClr>
                </a:solidFill>
              </a:defRPr>
            </a:lvl1pPr>
          </a:lstStyle>
          <a:p>
            <a:r>
              <a:rPr lang="en-US" noProof="0" dirty="0"/>
              <a:t>FOOTER TITLE</a:t>
            </a:r>
          </a:p>
        </p:txBody>
      </p:sp>
      <p:sp>
        <p:nvSpPr>
          <p:cNvPr id="4" name="Slide Number Placeholder 3">
            <a:extLst>
              <a:ext uri="{FF2B5EF4-FFF2-40B4-BE49-F238E27FC236}">
                <a16:creationId xmlns:a16="http://schemas.microsoft.com/office/drawing/2014/main" id="{215F7E44-8ABB-4ABE-998C-AFEFE7AA0503}"/>
              </a:ext>
            </a:extLst>
          </p:cNvPr>
          <p:cNvSpPr>
            <a:spLocks noGrp="1"/>
          </p:cNvSpPr>
          <p:nvPr>
            <p:ph type="sldNum" sz="quarter" idx="4"/>
          </p:nvPr>
        </p:nvSpPr>
        <p:spPr>
          <a:xfrm>
            <a:off x="10917936" y="6385422"/>
            <a:ext cx="843264" cy="288000"/>
          </a:xfrm>
          <a:prstGeom prst="rect">
            <a:avLst/>
          </a:prstGeom>
          <a:noFill/>
        </p:spPr>
        <p:txBody>
          <a:bodyPr lIns="0" tIns="0" rIns="0" bIns="0" anchor="ctr"/>
          <a:lstStyle>
            <a:lvl1pPr algn="r">
              <a:defRPr lang="en-ZA" sz="1000" b="0" smtClean="0">
                <a:solidFill>
                  <a:sysClr val="windowText" lastClr="000000"/>
                </a:solidFill>
              </a:defRPr>
            </a:lvl1p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Lst>
  <p:hf hdr="0" ftr="0" dt="0"/>
  <p:txStyles>
    <p:titleStyle>
      <a:lvl1pPr algn="l" defTabSz="914400" rtl="0" eaLnBrk="1" latinLnBrk="0" hangingPunct="1">
        <a:lnSpc>
          <a:spcPct val="90000"/>
        </a:lnSpc>
        <a:spcBef>
          <a:spcPct val="0"/>
        </a:spcBef>
        <a:buNone/>
        <a:defRPr lang="en-ZA" sz="3200" b="1" kern="1200" spc="-150" dirty="0">
          <a:solidFill>
            <a:schemeClr val="tx1">
              <a:lumMod val="85000"/>
              <a:lumOff val="15000"/>
            </a:schemeClr>
          </a:solidFill>
          <a:latin typeface="+mj-lt"/>
          <a:ea typeface="+mj-ea"/>
          <a:cs typeface="+mj-cs"/>
        </a:defRPr>
      </a:lvl1pPr>
    </p:titleStyle>
    <p:bodyStyle>
      <a:lvl1pPr marL="347472" indent="-347472" algn="l" defTabSz="914400" rtl="0" eaLnBrk="1" latinLnBrk="0" hangingPunct="1">
        <a:lnSpc>
          <a:spcPct val="90000"/>
        </a:lnSpc>
        <a:spcBef>
          <a:spcPts val="0"/>
        </a:spcBef>
        <a:spcAft>
          <a:spcPts val="1800"/>
        </a:spcAft>
        <a:buSzPct val="75000"/>
        <a:buFont typeface="Arial" panose="020B0604020202020204" pitchFamily="34" charset="0"/>
        <a:buChar char="•"/>
        <a:defRPr sz="20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3.png"/><Relationship Id="rId5" Type="http://schemas.openxmlformats.org/officeDocument/2006/relationships/image" Target="../media/image18.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3.png"/><Relationship Id="rId5" Type="http://schemas.openxmlformats.org/officeDocument/2006/relationships/image" Target="../media/image1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hyperlink" Target="https://www.kaggle.com/competitions/sf-crime/overview" TargetMode="External"/><Relationship Id="rId3" Type="http://schemas.openxmlformats.org/officeDocument/2006/relationships/slideLayout" Target="../slideLayouts/slideLayout14.xml"/><Relationship Id="rId7" Type="http://schemas.openxmlformats.org/officeDocument/2006/relationships/hyperlink" Target="https://www.kaggle.com/competitions/house-prices-advanced-regression-techniques/overview" TargetMode="Externa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hyperlink" Target="https://github.com/whinton0/py" TargetMode="External"/><Relationship Id="rId5" Type="http://schemas.openxmlformats.org/officeDocument/2006/relationships/hyperlink" Target="https://www.kaggle.com/competitions/store-sales-time-series-forecasting/overview" TargetMode="External"/><Relationship Id="rId4" Type="http://schemas.openxmlformats.org/officeDocument/2006/relationships/notesSlide" Target="../notesSlides/notesSlide13.xml"/><Relationship Id="rId9"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4.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3.png"/><Relationship Id="rId5" Type="http://schemas.openxmlformats.org/officeDocument/2006/relationships/image" Target="../media/image1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3.png"/><Relationship Id="rId5" Type="http://schemas.openxmlformats.org/officeDocument/2006/relationships/image" Target="../media/image1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3.png"/><Relationship Id="rId5" Type="http://schemas.openxmlformats.org/officeDocument/2006/relationships/image" Target="../media/image1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3.png"/><Relationship Id="rId5" Type="http://schemas.openxmlformats.org/officeDocument/2006/relationships/image" Target="../media/image1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F917E-922A-1054-6306-D37C378F1165}"/>
              </a:ext>
            </a:extLst>
          </p:cNvPr>
          <p:cNvSpPr>
            <a:spLocks noGrp="1"/>
          </p:cNvSpPr>
          <p:nvPr>
            <p:ph type="title"/>
          </p:nvPr>
        </p:nvSpPr>
        <p:spPr>
          <a:xfrm>
            <a:off x="841247" y="841248"/>
            <a:ext cx="10810821" cy="347472"/>
          </a:xfrm>
        </p:spPr>
        <p:txBody>
          <a:bodyPr/>
          <a:lstStyle/>
          <a:p>
            <a:r>
              <a:rPr lang="en-US" dirty="0"/>
              <a:t>Predictive analysis: A series of model building exercises</a:t>
            </a:r>
          </a:p>
        </p:txBody>
      </p:sp>
      <p:sp>
        <p:nvSpPr>
          <p:cNvPr id="3" name="Text Placeholder 2">
            <a:extLst>
              <a:ext uri="{FF2B5EF4-FFF2-40B4-BE49-F238E27FC236}">
                <a16:creationId xmlns:a16="http://schemas.microsoft.com/office/drawing/2014/main" id="{1C3D50B0-02F8-A1E6-8A67-C0B7034A4743}"/>
              </a:ext>
            </a:extLst>
          </p:cNvPr>
          <p:cNvSpPr>
            <a:spLocks noGrp="1"/>
          </p:cNvSpPr>
          <p:nvPr>
            <p:ph type="body" sz="quarter" idx="10"/>
          </p:nvPr>
        </p:nvSpPr>
        <p:spPr>
          <a:xfrm>
            <a:off x="841248" y="1536192"/>
            <a:ext cx="10951790" cy="1616911"/>
          </a:xfrm>
        </p:spPr>
        <p:txBody>
          <a:bodyPr/>
          <a:lstStyle/>
          <a:p>
            <a:r>
              <a:rPr lang="en-US" sz="5400" dirty="0"/>
              <a:t>Build and Evaluate Time-Series, Regression and Classification Models</a:t>
            </a:r>
            <a:endParaRPr lang="en-US" sz="6000" dirty="0"/>
          </a:p>
          <a:p>
            <a:endParaRPr lang="en-US" dirty="0"/>
          </a:p>
        </p:txBody>
      </p:sp>
      <p:sp>
        <p:nvSpPr>
          <p:cNvPr id="4" name="Content Placeholder 2">
            <a:extLst>
              <a:ext uri="{FF2B5EF4-FFF2-40B4-BE49-F238E27FC236}">
                <a16:creationId xmlns:a16="http://schemas.microsoft.com/office/drawing/2014/main" id="{0C173DD2-AA09-9B36-5610-260F4BE999DF}"/>
              </a:ext>
            </a:extLst>
          </p:cNvPr>
          <p:cNvSpPr txBox="1">
            <a:spLocks/>
          </p:cNvSpPr>
          <p:nvPr/>
        </p:nvSpPr>
        <p:spPr>
          <a:xfrm>
            <a:off x="7231548" y="4911331"/>
            <a:ext cx="4561490" cy="185926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spcBef>
                <a:spcPts val="0"/>
              </a:spcBef>
            </a:pPr>
            <a:r>
              <a:rPr lang="en-US" sz="1200" kern="1400" dirty="0">
                <a:solidFill>
                  <a:schemeClr val="bg1">
                    <a:lumMod val="95000"/>
                  </a:schemeClr>
                </a:solidFill>
                <a:latin typeface="Times New Roman" panose="02020603050405020304" pitchFamily="18" charset="0"/>
                <a:ea typeface="Calibri" panose="020F0502020204030204" pitchFamily="34" charset="0"/>
              </a:rPr>
              <a:t>Will Hinton</a:t>
            </a:r>
          </a:p>
          <a:p>
            <a:pPr>
              <a:lnSpc>
                <a:spcPct val="150000"/>
              </a:lnSpc>
              <a:spcBef>
                <a:spcPts val="0"/>
              </a:spcBef>
            </a:pPr>
            <a:r>
              <a:rPr lang="en-US" sz="1200" kern="0" dirty="0">
                <a:solidFill>
                  <a:schemeClr val="bg1">
                    <a:lumMod val="95000"/>
                  </a:schemeClr>
                </a:solidFill>
                <a:latin typeface="Times New Roman" panose="02020603050405020304" pitchFamily="18" charset="0"/>
                <a:ea typeface="Calibri" panose="020F0502020204030204" pitchFamily="34" charset="0"/>
              </a:rPr>
              <a:t>College of Business, Engineering, and Technology (COBET)</a:t>
            </a:r>
            <a:endParaRPr lang="en-US" sz="1200" kern="1400" dirty="0">
              <a:solidFill>
                <a:schemeClr val="bg1">
                  <a:lumMod val="95000"/>
                </a:schemeClr>
              </a:solidFill>
              <a:latin typeface="Times New Roman" panose="02020603050405020304" pitchFamily="18" charset="0"/>
              <a:ea typeface="Calibri" panose="020F0502020204030204" pitchFamily="34" charset="0"/>
            </a:endParaRPr>
          </a:p>
          <a:p>
            <a:pPr>
              <a:lnSpc>
                <a:spcPct val="150000"/>
              </a:lnSpc>
              <a:spcBef>
                <a:spcPts val="0"/>
              </a:spcBef>
            </a:pPr>
            <a:r>
              <a:rPr lang="en-US" sz="1200" kern="1400" dirty="0">
                <a:solidFill>
                  <a:schemeClr val="bg1">
                    <a:lumMod val="95000"/>
                  </a:schemeClr>
                </a:solidFill>
                <a:latin typeface="Times New Roman" panose="02020603050405020304" pitchFamily="18" charset="0"/>
                <a:ea typeface="Calibri" panose="020F0502020204030204" pitchFamily="34" charset="0"/>
              </a:rPr>
              <a:t> National University</a:t>
            </a:r>
          </a:p>
          <a:p>
            <a:pPr>
              <a:lnSpc>
                <a:spcPct val="150000"/>
              </a:lnSpc>
              <a:spcBef>
                <a:spcPts val="0"/>
              </a:spcBef>
            </a:pPr>
            <a:r>
              <a:rPr lang="en-US" sz="1200" kern="0" dirty="0">
                <a:solidFill>
                  <a:schemeClr val="bg1">
                    <a:lumMod val="95000"/>
                  </a:schemeClr>
                </a:solidFill>
                <a:latin typeface="Times New Roman" panose="02020603050405020304" pitchFamily="18" charset="0"/>
                <a:ea typeface="Calibri" panose="020F0502020204030204" pitchFamily="34" charset="0"/>
              </a:rPr>
              <a:t>DDS-8555 v5: Statistical Modeling</a:t>
            </a:r>
            <a:endParaRPr lang="en-US" sz="1200" kern="1400" dirty="0">
              <a:solidFill>
                <a:schemeClr val="bg1">
                  <a:lumMod val="95000"/>
                </a:schemeClr>
              </a:solidFill>
              <a:latin typeface="Times New Roman" panose="02020603050405020304" pitchFamily="18" charset="0"/>
              <a:ea typeface="Calibri" panose="020F0502020204030204" pitchFamily="34" charset="0"/>
            </a:endParaRPr>
          </a:p>
          <a:p>
            <a:pPr>
              <a:lnSpc>
                <a:spcPct val="150000"/>
              </a:lnSpc>
              <a:spcBef>
                <a:spcPts val="0"/>
              </a:spcBef>
            </a:pPr>
            <a:r>
              <a:rPr lang="en-US" sz="1200" kern="1400" dirty="0">
                <a:solidFill>
                  <a:schemeClr val="bg1">
                    <a:lumMod val="95000"/>
                  </a:schemeClr>
                </a:solidFill>
                <a:latin typeface="Times New Roman" panose="02020603050405020304" pitchFamily="18" charset="0"/>
                <a:ea typeface="Calibri" panose="020F0502020204030204" pitchFamily="34" charset="0"/>
              </a:rPr>
              <a:t>Professor Mohamed Nabeel</a:t>
            </a:r>
          </a:p>
          <a:p>
            <a:pPr>
              <a:lnSpc>
                <a:spcPct val="150000"/>
              </a:lnSpc>
              <a:spcBef>
                <a:spcPts val="0"/>
              </a:spcBef>
            </a:pPr>
            <a:r>
              <a:rPr lang="en-US" sz="1200" kern="1400" dirty="0">
                <a:solidFill>
                  <a:schemeClr val="bg1">
                    <a:lumMod val="95000"/>
                  </a:schemeClr>
                </a:solidFill>
                <a:latin typeface="Times New Roman" panose="02020603050405020304" pitchFamily="18" charset="0"/>
                <a:ea typeface="Calibri" panose="020F0502020204030204" pitchFamily="34" charset="0"/>
              </a:rPr>
              <a:t>May  4, 2025</a:t>
            </a:r>
          </a:p>
        </p:txBody>
      </p:sp>
      <p:pic>
        <p:nvPicPr>
          <p:cNvPr id="6" name="Picture 5">
            <a:extLst>
              <a:ext uri="{FF2B5EF4-FFF2-40B4-BE49-F238E27FC236}">
                <a16:creationId xmlns:a16="http://schemas.microsoft.com/office/drawing/2014/main" id="{FB5F07BB-4573-D1A0-AC79-00B0D8900AFC}"/>
              </a:ext>
            </a:extLst>
          </p:cNvPr>
          <p:cNvPicPr>
            <a:picLocks noChangeAspect="1"/>
          </p:cNvPicPr>
          <p:nvPr/>
        </p:nvPicPr>
        <p:blipFill>
          <a:blip r:embed="rId5"/>
          <a:stretch>
            <a:fillRect/>
          </a:stretch>
        </p:blipFill>
        <p:spPr>
          <a:xfrm>
            <a:off x="10922000" y="5588000"/>
            <a:ext cx="1270000" cy="1270000"/>
          </a:xfrm>
          <a:prstGeom prst="rect">
            <a:avLst/>
          </a:prstGeom>
        </p:spPr>
      </p:pic>
      <p:pic>
        <p:nvPicPr>
          <p:cNvPr id="5" name="Picture 4">
            <a:extLst>
              <a:ext uri="{FF2B5EF4-FFF2-40B4-BE49-F238E27FC236}">
                <a16:creationId xmlns:a16="http://schemas.microsoft.com/office/drawing/2014/main" id="{E0D5BF5A-96F5-472E-5FA1-BB8B2BB996C1}"/>
              </a:ext>
            </a:extLst>
          </p:cNvPr>
          <p:cNvPicPr>
            <a:picLocks noChangeAspect="1"/>
          </p:cNvPicPr>
          <p:nvPr/>
        </p:nvPicPr>
        <p:blipFill>
          <a:blip r:embed="rId6"/>
          <a:stretch>
            <a:fillRect/>
          </a:stretch>
        </p:blipFill>
        <p:spPr>
          <a:xfrm>
            <a:off x="958865" y="3082849"/>
            <a:ext cx="4001588" cy="3317643"/>
          </a:xfrm>
          <a:prstGeom prst="rect">
            <a:avLst/>
          </a:prstGeom>
        </p:spPr>
      </p:pic>
      <p:pic>
        <p:nvPicPr>
          <p:cNvPr id="11" name="Audio 10">
            <a:extLst>
              <a:ext uri="{FF2B5EF4-FFF2-40B4-BE49-F238E27FC236}">
                <a16:creationId xmlns:a16="http://schemas.microsoft.com/office/drawing/2014/main" id="{CAE7E145-F6AE-7AEA-ECD5-A99105734F2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16999600"/>
      </p:ext>
    </p:extLst>
  </p:cSld>
  <p:clrMapOvr>
    <a:masterClrMapping/>
  </p:clrMapOvr>
  <mc:AlternateContent xmlns:mc="http://schemas.openxmlformats.org/markup-compatibility/2006">
    <mc:Choice xmlns:p14="http://schemas.microsoft.com/office/powerpoint/2010/main" Requires="p14">
      <p:transition spd="slow" p14:dur="2000" advTm="25140"/>
    </mc:Choice>
    <mc:Fallback>
      <p:transition spd="slow" advTm="25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494207" y="914400"/>
            <a:ext cx="9931855" cy="5471022"/>
          </a:xfrm>
        </p:spPr>
        <p:txBody>
          <a:bodyPr>
            <a:normAutofit lnSpcReduction="10000"/>
          </a:bodyPr>
          <a:lstStyle/>
          <a:p>
            <a:pPr marL="0" indent="0">
              <a:buNone/>
            </a:pPr>
            <a:r>
              <a:rPr lang="en-US" sz="2200" b="1" dirty="0">
                <a:cs typeface="Times New Roman" panose="02020603050405020304" pitchFamily="18" charset="0"/>
              </a:rPr>
              <a:t> </a:t>
            </a:r>
            <a:r>
              <a:rPr lang="en-US" sz="2200" b="1" dirty="0"/>
              <a:t>Assumptions &amp; Diagnostics </a:t>
            </a:r>
          </a:p>
          <a:p>
            <a:r>
              <a:rPr lang="en-US" sz="2200" dirty="0"/>
              <a:t>Decision Tree &amp; Random Forest require minimal preprocessing</a:t>
            </a:r>
          </a:p>
          <a:p>
            <a:r>
              <a:rPr lang="en-US" sz="2200" dirty="0"/>
              <a:t>SVC assumes scaled input and benefits from PCA</a:t>
            </a:r>
          </a:p>
          <a:p>
            <a:r>
              <a:rPr lang="en-US" sz="2200" dirty="0"/>
              <a:t>Filtered out underrepresented classes (&lt; 20 instances)</a:t>
            </a:r>
          </a:p>
          <a:p>
            <a:r>
              <a:rPr lang="en-US" sz="2200" dirty="0"/>
              <a:t>Evaluation metric: Multiclass Logarithmic Loss</a:t>
            </a:r>
          </a:p>
          <a:p>
            <a:pPr marL="0" indent="0">
              <a:buNone/>
            </a:pPr>
            <a:endParaRPr lang="en-US" sz="2400" dirty="0"/>
          </a:p>
          <a:p>
            <a:pPr marL="0" indent="0">
              <a:buNone/>
            </a:pPr>
            <a:r>
              <a:rPr lang="en-US" sz="2200" b="1" dirty="0"/>
              <a:t>Results &amp; Findings </a:t>
            </a:r>
          </a:p>
          <a:p>
            <a:r>
              <a:rPr lang="en-US" sz="2200" dirty="0"/>
              <a:t>Models trained on stratified 10% sample for speed</a:t>
            </a:r>
          </a:p>
          <a:p>
            <a:r>
              <a:rPr lang="en-US" sz="2200" dirty="0"/>
              <a:t>Predictions exported for all 39 crime categories</a:t>
            </a:r>
          </a:p>
          <a:p>
            <a:r>
              <a:rPr lang="en-US" sz="2200" dirty="0"/>
              <a:t>Log loss scores computed for each model</a:t>
            </a:r>
          </a:p>
          <a:p>
            <a:r>
              <a:rPr lang="en-US" sz="2200" dirty="0"/>
              <a:t>Random Forest and Decision Tree performed well</a:t>
            </a:r>
          </a:p>
          <a:p>
            <a:r>
              <a:rPr lang="en-US" sz="2200" dirty="0"/>
              <a:t>SVC delivered competitive accuracy after PCA</a:t>
            </a: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10</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494207" y="184578"/>
            <a:ext cx="10955617" cy="288000"/>
          </a:xfrm>
        </p:spPr>
        <p:txBody>
          <a:bodyPr/>
          <a:lstStyle/>
          <a:p>
            <a:r>
              <a:rPr lang="en-US" sz="2000" b="1" kern="0" dirty="0">
                <a:effectLst/>
                <a:latin typeface="Times New Roman" panose="02020603050405020304" pitchFamily="18" charset="0"/>
                <a:ea typeface="Times New Roman" panose="02020603050405020304" pitchFamily="18" charset="0"/>
                <a:cs typeface="Times New Roman" panose="02020603050405020304" pitchFamily="18" charset="0"/>
              </a:rPr>
              <a:t>San Francisco Crime Classification: Tree-Based and SVM Models</a:t>
            </a:r>
            <a:endParaRPr lang="en-US" dirty="0"/>
          </a:p>
        </p:txBody>
      </p:sp>
      <p:pic>
        <p:nvPicPr>
          <p:cNvPr id="6" name="Picture 5" descr="A screenshot of a graph&#10;&#10;Description automatically generated">
            <a:extLst>
              <a:ext uri="{FF2B5EF4-FFF2-40B4-BE49-F238E27FC236}">
                <a16:creationId xmlns:a16="http://schemas.microsoft.com/office/drawing/2014/main" id="{FBE0CF8B-666E-56B0-F8C1-EFCE800C3E4E}"/>
              </a:ext>
            </a:extLst>
          </p:cNvPr>
          <p:cNvPicPr>
            <a:picLocks noChangeAspect="1"/>
          </p:cNvPicPr>
          <p:nvPr/>
        </p:nvPicPr>
        <p:blipFill>
          <a:blip r:embed="rId5"/>
          <a:stretch>
            <a:fillRect/>
          </a:stretch>
        </p:blipFill>
        <p:spPr>
          <a:xfrm>
            <a:off x="6831327" y="2738993"/>
            <a:ext cx="5193639" cy="2716410"/>
          </a:xfrm>
          <a:prstGeom prst="rect">
            <a:avLst/>
          </a:prstGeom>
        </p:spPr>
      </p:pic>
      <p:pic>
        <p:nvPicPr>
          <p:cNvPr id="16" name="Audio 15">
            <a:extLst>
              <a:ext uri="{FF2B5EF4-FFF2-40B4-BE49-F238E27FC236}">
                <a16:creationId xmlns:a16="http://schemas.microsoft.com/office/drawing/2014/main" id="{D75D119E-A9A0-61A2-B3A4-13B4405D57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00384678"/>
      </p:ext>
    </p:extLst>
  </p:cSld>
  <p:clrMapOvr>
    <a:masterClrMapping/>
  </p:clrMapOvr>
  <mc:AlternateContent xmlns:mc="http://schemas.openxmlformats.org/markup-compatibility/2006">
    <mc:Choice xmlns:p14="http://schemas.microsoft.com/office/powerpoint/2010/main" Requires="p14">
      <p:transition spd="slow" p14:dur="2000" advTm="72401"/>
    </mc:Choice>
    <mc:Fallback>
      <p:transition spd="slow" advTm="72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875211"/>
            <a:ext cx="9931855" cy="5798211"/>
          </a:xfrm>
        </p:spPr>
        <p:txBody>
          <a:bodyPr>
            <a:normAutofit/>
          </a:bodyPr>
          <a:lstStyle/>
          <a:p>
            <a:pPr marL="0" indent="0">
              <a:buNone/>
            </a:pPr>
            <a:r>
              <a:rPr lang="en-US" sz="2200" b="1" dirty="0">
                <a:cs typeface="Times New Roman" panose="02020603050405020304" pitchFamily="18" charset="0"/>
              </a:rPr>
              <a:t> </a:t>
            </a:r>
            <a:r>
              <a:rPr lang="en-US" sz="2200" b="1" dirty="0"/>
              <a:t>Summary Conclusion</a:t>
            </a:r>
          </a:p>
          <a:p>
            <a:r>
              <a:rPr lang="en-US" sz="2200" dirty="0"/>
              <a:t>Tree-based models and SVC successfully applied to crime classification</a:t>
            </a:r>
          </a:p>
          <a:p>
            <a:r>
              <a:rPr lang="en-US" sz="2200" dirty="0"/>
              <a:t>PCA improved modeling efficiency in high-dimensional space</a:t>
            </a:r>
          </a:p>
          <a:p>
            <a:r>
              <a:rPr lang="en-US" sz="2200" dirty="0"/>
              <a:t>Models evaluated with probabilistic metrics like log loss</a:t>
            </a:r>
          </a:p>
          <a:p>
            <a:r>
              <a:rPr lang="en-US" sz="2200" dirty="0"/>
              <a:t>Future work: explore ensembles, time-series patterns, and geo-clustering</a:t>
            </a:r>
          </a:p>
          <a:p>
            <a:pPr marL="0" indent="0">
              <a:buNone/>
            </a:pPr>
            <a:endParaRPr lang="en-US" sz="2400" dirty="0"/>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11</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0955617" cy="288000"/>
          </a:xfrm>
        </p:spPr>
        <p:txBody>
          <a:bodyPr/>
          <a:lstStyle/>
          <a:p>
            <a:r>
              <a:rPr lang="en-US" sz="2000" b="1" kern="0" dirty="0">
                <a:effectLst/>
                <a:latin typeface="Times New Roman" panose="02020603050405020304" pitchFamily="18" charset="0"/>
                <a:ea typeface="Times New Roman" panose="02020603050405020304" pitchFamily="18" charset="0"/>
                <a:cs typeface="Times New Roman" panose="02020603050405020304" pitchFamily="18" charset="0"/>
              </a:rPr>
              <a:t>San Francisco Crime Classification: Tree-Based and SVM Models</a:t>
            </a:r>
            <a:endParaRPr lang="en-US" dirty="0"/>
          </a:p>
        </p:txBody>
      </p:sp>
      <p:pic>
        <p:nvPicPr>
          <p:cNvPr id="3" name="Picture 2" descr="A graph with numbers and a bar&#10;&#10;Description automatically generated">
            <a:extLst>
              <a:ext uri="{FF2B5EF4-FFF2-40B4-BE49-F238E27FC236}">
                <a16:creationId xmlns:a16="http://schemas.microsoft.com/office/drawing/2014/main" id="{F5B4EF13-56CB-FA24-7E96-314B8BA539C7}"/>
              </a:ext>
            </a:extLst>
          </p:cNvPr>
          <p:cNvPicPr>
            <a:picLocks noChangeAspect="1"/>
          </p:cNvPicPr>
          <p:nvPr/>
        </p:nvPicPr>
        <p:blipFill>
          <a:blip r:embed="rId5"/>
          <a:stretch>
            <a:fillRect/>
          </a:stretch>
        </p:blipFill>
        <p:spPr>
          <a:xfrm>
            <a:off x="1916408" y="3617780"/>
            <a:ext cx="7772400" cy="2911642"/>
          </a:xfrm>
          <a:prstGeom prst="rect">
            <a:avLst/>
          </a:prstGeom>
        </p:spPr>
      </p:pic>
      <p:pic>
        <p:nvPicPr>
          <p:cNvPr id="16" name="Audio 15">
            <a:extLst>
              <a:ext uri="{FF2B5EF4-FFF2-40B4-BE49-F238E27FC236}">
                <a16:creationId xmlns:a16="http://schemas.microsoft.com/office/drawing/2014/main" id="{9C7215E8-985D-3462-56FF-FBD69F08F0F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62960969"/>
      </p:ext>
    </p:extLst>
  </p:cSld>
  <p:clrMapOvr>
    <a:masterClrMapping/>
  </p:clrMapOvr>
  <mc:AlternateContent xmlns:mc="http://schemas.openxmlformats.org/markup-compatibility/2006">
    <mc:Choice xmlns:p14="http://schemas.microsoft.com/office/powerpoint/2010/main" Requires="p14">
      <p:transition spd="slow" p14:dur="2000" advTm="36868"/>
    </mc:Choice>
    <mc:Fallback>
      <p:transition spd="slow" advTm="36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8B20A-89F5-0E83-2FBB-597A9E581103}"/>
              </a:ext>
            </a:extLst>
          </p:cNvPr>
          <p:cNvSpPr>
            <a:spLocks noGrp="1"/>
          </p:cNvSpPr>
          <p:nvPr>
            <p:ph type="title"/>
          </p:nvPr>
        </p:nvSpPr>
        <p:spPr>
          <a:xfrm>
            <a:off x="841248" y="269748"/>
            <a:ext cx="4736592" cy="288000"/>
          </a:xfrm>
        </p:spPr>
        <p:txBody>
          <a:bodyPr/>
          <a:lstStyle/>
          <a:p>
            <a:r>
              <a:rPr lang="en-US" dirty="0"/>
              <a:t>References and Appendix </a:t>
            </a:r>
            <a:br>
              <a:rPr lang="en-US" dirty="0"/>
            </a:br>
            <a:endParaRPr lang="en-US" dirty="0"/>
          </a:p>
        </p:txBody>
      </p:sp>
      <p:sp>
        <p:nvSpPr>
          <p:cNvPr id="6" name="Content Placeholder 5">
            <a:extLst>
              <a:ext uri="{FF2B5EF4-FFF2-40B4-BE49-F238E27FC236}">
                <a16:creationId xmlns:a16="http://schemas.microsoft.com/office/drawing/2014/main" id="{A26A441D-413E-D018-529D-98666ABE6AAC}"/>
              </a:ext>
            </a:extLst>
          </p:cNvPr>
          <p:cNvSpPr>
            <a:spLocks noGrp="1"/>
          </p:cNvSpPr>
          <p:nvPr>
            <p:ph sz="quarter" idx="14"/>
          </p:nvPr>
        </p:nvSpPr>
        <p:spPr>
          <a:xfrm>
            <a:off x="922864" y="570811"/>
            <a:ext cx="9995072" cy="5923062"/>
          </a:xfrm>
        </p:spPr>
        <p:txBody>
          <a:bodyPr>
            <a:normAutofit fontScale="25000" lnSpcReduction="20000"/>
          </a:bodyPr>
          <a:lstStyle/>
          <a:p>
            <a:pPr marL="0" marR="0" indent="0">
              <a:lnSpc>
                <a:spcPct val="200000"/>
              </a:lnSpc>
              <a:spcBef>
                <a:spcPts val="0"/>
              </a:spcBef>
              <a:spcAft>
                <a:spcPts val="0"/>
              </a:spcAft>
              <a:buNone/>
            </a:pPr>
            <a:r>
              <a:rPr lang="en-US" sz="4800" b="1" dirty="0">
                <a:solidFill>
                  <a:srgbClr val="3C4043"/>
                </a:solidFill>
                <a:effectLst/>
                <a:highlight>
                  <a:srgbClr val="FFFFFF"/>
                </a:highlight>
                <a:ea typeface="Times New Roman" panose="02020603050405020304" pitchFamily="18" charset="0"/>
              </a:rPr>
              <a:t>Alexis Cook, </a:t>
            </a:r>
            <a:r>
              <a:rPr lang="en-US" sz="4800" b="1" dirty="0" err="1">
                <a:solidFill>
                  <a:srgbClr val="3C4043"/>
                </a:solidFill>
                <a:effectLst/>
                <a:highlight>
                  <a:srgbClr val="FFFFFF"/>
                </a:highlight>
                <a:ea typeface="Times New Roman" panose="02020603050405020304" pitchFamily="18" charset="0"/>
              </a:rPr>
              <a:t>DanB</a:t>
            </a:r>
            <a:r>
              <a:rPr lang="en-US" sz="4800" b="1" dirty="0">
                <a:solidFill>
                  <a:srgbClr val="3C4043"/>
                </a:solidFill>
                <a:effectLst/>
                <a:highlight>
                  <a:srgbClr val="FFFFFF"/>
                </a:highlight>
                <a:ea typeface="Times New Roman" panose="02020603050405020304" pitchFamily="18" charset="0"/>
              </a:rPr>
              <a:t>, inversion, and Ryan Holbrook. Store Sales - Time Series Forecasting.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C4043"/>
                </a:solidFill>
                <a:effectLst/>
                <a:highlight>
                  <a:srgbClr val="FFFFFF"/>
                </a:highlight>
                <a:ea typeface="Times New Roman" panose="02020603050405020304" pitchFamily="18" charset="0"/>
              </a:rPr>
              <a:t>https://</a:t>
            </a:r>
            <a:r>
              <a:rPr lang="en-US" sz="4800" b="1" dirty="0" err="1">
                <a:solidFill>
                  <a:srgbClr val="3C4043"/>
                </a:solidFill>
                <a:effectLst/>
                <a:highlight>
                  <a:srgbClr val="FFFFFF"/>
                </a:highlight>
                <a:ea typeface="Times New Roman" panose="02020603050405020304" pitchFamily="18" charset="0"/>
              </a:rPr>
              <a:t>kaggle.com</a:t>
            </a:r>
            <a:r>
              <a:rPr lang="en-US" sz="4800" b="1" dirty="0">
                <a:solidFill>
                  <a:srgbClr val="3C4043"/>
                </a:solidFill>
                <a:effectLst/>
                <a:highlight>
                  <a:srgbClr val="FFFFFF"/>
                </a:highlight>
                <a:ea typeface="Times New Roman" panose="02020603050405020304" pitchFamily="18" charset="0"/>
              </a:rPr>
              <a:t>/competitions/store-sales-time-series-forecasting, 2021. Kaggle.</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C4043"/>
                </a:solidFill>
                <a:effectLst/>
                <a:highlight>
                  <a:srgbClr val="FFFFFF"/>
                </a:highlight>
                <a:ea typeface="Times New Roman" panose="02020603050405020304" pitchFamily="18" charset="0"/>
              </a:rPr>
              <a:t>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C4043"/>
                </a:solidFill>
                <a:effectLst/>
                <a:highlight>
                  <a:srgbClr val="FFFFFF"/>
                </a:highlight>
                <a:ea typeface="Times New Roman" panose="02020603050405020304" pitchFamily="18" charset="0"/>
              </a:rPr>
              <a:t>Anna Montoya and </a:t>
            </a:r>
            <a:r>
              <a:rPr lang="en-US" sz="4800" b="1" dirty="0" err="1">
                <a:solidFill>
                  <a:srgbClr val="3C4043"/>
                </a:solidFill>
                <a:effectLst/>
                <a:highlight>
                  <a:srgbClr val="FFFFFF"/>
                </a:highlight>
                <a:ea typeface="Times New Roman" panose="02020603050405020304" pitchFamily="18" charset="0"/>
              </a:rPr>
              <a:t>DataCanary</a:t>
            </a:r>
            <a:r>
              <a:rPr lang="en-US" sz="4800" b="1" dirty="0">
                <a:solidFill>
                  <a:srgbClr val="3C4043"/>
                </a:solidFill>
                <a:effectLst/>
                <a:highlight>
                  <a:srgbClr val="FFFFFF"/>
                </a:highlight>
                <a:ea typeface="Times New Roman" panose="02020603050405020304" pitchFamily="18" charset="0"/>
              </a:rPr>
              <a:t>. House Prices - Advanced Regression Techniques.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C4043"/>
                </a:solidFill>
                <a:effectLst/>
                <a:highlight>
                  <a:srgbClr val="FFFFFF"/>
                </a:highlight>
                <a:ea typeface="Times New Roman" panose="02020603050405020304" pitchFamily="18" charset="0"/>
              </a:rPr>
              <a:t>https://</a:t>
            </a:r>
            <a:r>
              <a:rPr lang="en-US" sz="4800" b="1" dirty="0" err="1">
                <a:solidFill>
                  <a:srgbClr val="3C4043"/>
                </a:solidFill>
                <a:effectLst/>
                <a:highlight>
                  <a:srgbClr val="FFFFFF"/>
                </a:highlight>
                <a:ea typeface="Times New Roman" panose="02020603050405020304" pitchFamily="18" charset="0"/>
              </a:rPr>
              <a:t>kaggle.com</a:t>
            </a:r>
            <a:r>
              <a:rPr lang="en-US" sz="4800" b="1" dirty="0">
                <a:solidFill>
                  <a:srgbClr val="3C4043"/>
                </a:solidFill>
                <a:effectLst/>
                <a:highlight>
                  <a:srgbClr val="FFFFFF"/>
                </a:highlight>
                <a:ea typeface="Times New Roman" panose="02020603050405020304" pitchFamily="18" charset="0"/>
              </a:rPr>
              <a:t>/competitions/house-prices-advanced-regression-techniques, 2016.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C4043"/>
                </a:solidFill>
                <a:effectLst/>
                <a:highlight>
                  <a:srgbClr val="FFFFFF"/>
                </a:highlight>
                <a:ea typeface="Times New Roman" panose="02020603050405020304" pitchFamily="18" charset="0"/>
              </a:rPr>
              <a:t>Kaggle.</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C4043"/>
                </a:solidFill>
                <a:effectLst/>
                <a:highlight>
                  <a:srgbClr val="FFFFFF"/>
                </a:highlight>
                <a:ea typeface="Times New Roman" panose="02020603050405020304" pitchFamily="18" charset="0"/>
              </a:rPr>
              <a:t>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C4043"/>
                </a:solidFill>
                <a:effectLst/>
                <a:highlight>
                  <a:srgbClr val="FFFFFF"/>
                </a:highlight>
                <a:ea typeface="Times New Roman" panose="02020603050405020304" pitchFamily="18" charset="0"/>
              </a:rPr>
              <a:t>Wendy Kan. San Francisco Crime Classification. https://</a:t>
            </a:r>
            <a:r>
              <a:rPr lang="en-US" sz="4800" b="1" dirty="0" err="1">
                <a:solidFill>
                  <a:srgbClr val="3C4043"/>
                </a:solidFill>
                <a:effectLst/>
                <a:highlight>
                  <a:srgbClr val="FFFFFF"/>
                </a:highlight>
                <a:ea typeface="Times New Roman" panose="02020603050405020304" pitchFamily="18" charset="0"/>
              </a:rPr>
              <a:t>kaggle.com</a:t>
            </a:r>
            <a:r>
              <a:rPr lang="en-US" sz="4800" b="1" dirty="0">
                <a:solidFill>
                  <a:srgbClr val="3C4043"/>
                </a:solidFill>
                <a:effectLst/>
                <a:highlight>
                  <a:srgbClr val="FFFFFF"/>
                </a:highlight>
                <a:ea typeface="Times New Roman" panose="02020603050405020304" pitchFamily="18" charset="0"/>
              </a:rPr>
              <a:t>/competitions/sf-crime,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C4043"/>
                </a:solidFill>
                <a:effectLst/>
                <a:highlight>
                  <a:srgbClr val="FFFFFF"/>
                </a:highlight>
                <a:ea typeface="Times New Roman" panose="02020603050405020304" pitchFamily="18" charset="0"/>
              </a:rPr>
              <a:t>2015. Kaggle.</a:t>
            </a:r>
            <a:endParaRPr lang="en-US" sz="4800" b="1" dirty="0">
              <a:effectLst/>
              <a:ea typeface="Times New Roman" panose="02020603050405020304" pitchFamily="18" charset="0"/>
            </a:endParaRPr>
          </a:p>
          <a:p>
            <a:pPr marL="0" marR="0" indent="0">
              <a:buNone/>
            </a:pPr>
            <a:r>
              <a:rPr lang="en-US" sz="4800" b="1" dirty="0">
                <a:effectLst/>
                <a:ea typeface="Times New Roman" panose="02020603050405020304" pitchFamily="18" charset="0"/>
              </a:rPr>
              <a:t>Hinton, W. (2025), Build and Evaluate Unsupervised Models Using Wine Clustering Dataset. </a:t>
            </a:r>
          </a:p>
          <a:p>
            <a:pPr marL="0" marR="0" indent="0">
              <a:buNone/>
            </a:pPr>
            <a:r>
              <a:rPr lang="en-US" sz="4800" b="1" dirty="0">
                <a:effectLst/>
                <a:ea typeface="Times New Roman" panose="02020603050405020304" pitchFamily="18" charset="0"/>
              </a:rPr>
              <a:t>National University.</a:t>
            </a:r>
          </a:p>
          <a:p>
            <a:pPr marL="0" marR="0" indent="0">
              <a:lnSpc>
                <a:spcPct val="200000"/>
              </a:lnSpc>
              <a:spcBef>
                <a:spcPts val="0"/>
              </a:spcBef>
              <a:spcAft>
                <a:spcPts val="0"/>
              </a:spcAft>
              <a:buNone/>
            </a:pPr>
            <a:r>
              <a:rPr lang="en-US" sz="4800" b="1" dirty="0">
                <a:effectLst/>
                <a:ea typeface="Times New Roman" panose="02020603050405020304" pitchFamily="18" charset="0"/>
              </a:rPr>
              <a:t> </a:t>
            </a:r>
          </a:p>
          <a:p>
            <a:pPr marL="0" marR="0" indent="0">
              <a:lnSpc>
                <a:spcPct val="200000"/>
              </a:lnSpc>
              <a:spcBef>
                <a:spcPts val="0"/>
              </a:spcBef>
              <a:spcAft>
                <a:spcPts val="0"/>
              </a:spcAft>
              <a:buNone/>
            </a:pPr>
            <a:r>
              <a:rPr lang="en-US" sz="4800" b="1" dirty="0">
                <a:effectLst/>
                <a:ea typeface="Times New Roman" panose="02020603050405020304" pitchFamily="18" charset="0"/>
              </a:rPr>
              <a:t>Hinton, W. (2025), Multi-Class Prediction of Obesity Risk Using Classification Models.</a:t>
            </a:r>
            <a:r>
              <a:rPr lang="en-US" sz="4800" b="1" dirty="0">
                <a:effectLst/>
                <a:ea typeface="Calibri" panose="020F0502020204030204" pitchFamily="34" charset="0"/>
              </a:rPr>
              <a:t>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effectLst/>
                <a:ea typeface="Calibri" panose="020F0502020204030204" pitchFamily="34" charset="0"/>
              </a:rPr>
              <a:t>National University.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33333"/>
                </a:solidFill>
                <a:effectLst/>
                <a:highlight>
                  <a:srgbClr val="FFFFFF"/>
                </a:highlight>
                <a:ea typeface="Times New Roman" panose="02020603050405020304" pitchFamily="18" charset="0"/>
              </a:rPr>
              <a:t>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33333"/>
                </a:solidFill>
                <a:effectLst/>
                <a:highlight>
                  <a:srgbClr val="FFFFFF"/>
                </a:highlight>
                <a:ea typeface="Times New Roman" panose="02020603050405020304" pitchFamily="18" charset="0"/>
              </a:rPr>
              <a:t>James, G., Witten, D., Hastie, T., </a:t>
            </a:r>
            <a:r>
              <a:rPr lang="en-US" sz="4800" b="1" dirty="0" err="1">
                <a:solidFill>
                  <a:srgbClr val="333333"/>
                </a:solidFill>
                <a:effectLst/>
                <a:highlight>
                  <a:srgbClr val="FFFFFF"/>
                </a:highlight>
                <a:ea typeface="Times New Roman" panose="02020603050405020304" pitchFamily="18" charset="0"/>
              </a:rPr>
              <a:t>Tibshirani</a:t>
            </a:r>
            <a:r>
              <a:rPr lang="en-US" sz="4800" b="1" dirty="0">
                <a:solidFill>
                  <a:srgbClr val="333333"/>
                </a:solidFill>
                <a:effectLst/>
                <a:highlight>
                  <a:srgbClr val="FFFFFF"/>
                </a:highlight>
                <a:ea typeface="Times New Roman" panose="02020603050405020304" pitchFamily="18" charset="0"/>
              </a:rPr>
              <a:t>, R., &amp; Taylor, J. (2023). An introduction to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333333"/>
                </a:solidFill>
                <a:effectLst/>
                <a:highlight>
                  <a:srgbClr val="FFFFFF"/>
                </a:highlight>
                <a:ea typeface="Times New Roman" panose="02020603050405020304" pitchFamily="18" charset="0"/>
              </a:rPr>
              <a:t>statistical learning with applications in Python. Springer Nature.</a:t>
            </a:r>
            <a:br>
              <a:rPr lang="en-US" sz="4800" b="1" dirty="0">
                <a:effectLst/>
                <a:ea typeface="Times New Roman" panose="02020603050405020304" pitchFamily="18" charset="0"/>
              </a:rPr>
            </a:b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000000"/>
                </a:solidFill>
                <a:effectLst/>
                <a:highlight>
                  <a:srgbClr val="FFFFFF"/>
                </a:highlight>
                <a:ea typeface="Times New Roman" panose="02020603050405020304" pitchFamily="18" charset="0"/>
              </a:rPr>
              <a:t>Hastie, T., </a:t>
            </a:r>
            <a:r>
              <a:rPr lang="en-US" sz="4800" b="1" dirty="0" err="1">
                <a:solidFill>
                  <a:srgbClr val="000000"/>
                </a:solidFill>
                <a:effectLst/>
                <a:highlight>
                  <a:srgbClr val="FFFFFF"/>
                </a:highlight>
                <a:ea typeface="Times New Roman" panose="02020603050405020304" pitchFamily="18" charset="0"/>
              </a:rPr>
              <a:t>Tibshirani</a:t>
            </a:r>
            <a:r>
              <a:rPr lang="en-US" sz="4800" b="1" dirty="0">
                <a:solidFill>
                  <a:srgbClr val="000000"/>
                </a:solidFill>
                <a:effectLst/>
                <a:highlight>
                  <a:srgbClr val="FFFFFF"/>
                </a:highlight>
                <a:ea typeface="Times New Roman" panose="02020603050405020304" pitchFamily="18" charset="0"/>
              </a:rPr>
              <a:t>, R., &amp; Friedman, J. H. (2009). The elements of statistical learning: </a:t>
            </a:r>
            <a:endParaRPr lang="en-US" sz="4800" b="1" dirty="0">
              <a:effectLst/>
              <a:ea typeface="Times New Roman" panose="02020603050405020304" pitchFamily="18" charset="0"/>
            </a:endParaRPr>
          </a:p>
          <a:p>
            <a:pPr marL="0" marR="0" indent="0">
              <a:lnSpc>
                <a:spcPct val="200000"/>
              </a:lnSpc>
              <a:spcBef>
                <a:spcPts val="0"/>
              </a:spcBef>
              <a:spcAft>
                <a:spcPts val="0"/>
              </a:spcAft>
              <a:buNone/>
            </a:pPr>
            <a:r>
              <a:rPr lang="en-US" sz="4800" b="1" dirty="0">
                <a:solidFill>
                  <a:srgbClr val="000000"/>
                </a:solidFill>
                <a:effectLst/>
                <a:highlight>
                  <a:srgbClr val="FFFFFF"/>
                </a:highlight>
                <a:ea typeface="Times New Roman" panose="02020603050405020304" pitchFamily="18" charset="0"/>
              </a:rPr>
              <a:t>data mining, inference, and prediction. 2nd ed. Springer.</a:t>
            </a:r>
            <a:endParaRPr lang="en-US" sz="4800" b="1" dirty="0">
              <a:effectLst/>
              <a:ea typeface="Times New Roman" panose="02020603050405020304" pitchFamily="18" charset="0"/>
            </a:endParaRPr>
          </a:p>
          <a:p>
            <a:pPr marL="0" indent="0">
              <a:buNone/>
            </a:pPr>
            <a:endParaRPr lang="en-US" sz="22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27AE480-D58D-8A4F-D9AD-3E0956702A4C}"/>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12</a:t>
            </a:fld>
            <a:endParaRPr lang="en-US" dirty="0"/>
          </a:p>
        </p:txBody>
      </p:sp>
      <p:pic>
        <p:nvPicPr>
          <p:cNvPr id="13" name="Audio 12">
            <a:extLst>
              <a:ext uri="{FF2B5EF4-FFF2-40B4-BE49-F238E27FC236}">
                <a16:creationId xmlns:a16="http://schemas.microsoft.com/office/drawing/2014/main" id="{E8DC0BE1-01CA-5E4E-FFDC-41C9705404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24683078"/>
      </p:ext>
    </p:extLst>
  </p:cSld>
  <p:clrMapOvr>
    <a:masterClrMapping/>
  </p:clrMapOvr>
  <mc:AlternateContent xmlns:mc="http://schemas.openxmlformats.org/markup-compatibility/2006">
    <mc:Choice xmlns:p14="http://schemas.microsoft.com/office/powerpoint/2010/main" Requires="p14">
      <p:transition spd="slow" p14:dur="2000" advTm="30534"/>
    </mc:Choice>
    <mc:Fallback>
      <p:transition spd="slow" advTm="30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C343290-D85C-1021-71AE-FF87EC5A2F9D}"/>
              </a:ext>
            </a:extLst>
          </p:cNvPr>
          <p:cNvSpPr>
            <a:spLocks noGrp="1"/>
          </p:cNvSpPr>
          <p:nvPr>
            <p:ph type="title"/>
          </p:nvPr>
        </p:nvSpPr>
        <p:spPr>
          <a:xfrm>
            <a:off x="432000" y="386280"/>
            <a:ext cx="7946190" cy="432000"/>
          </a:xfrm>
        </p:spPr>
        <p:txBody>
          <a:bodyPr anchor="ctr">
            <a:normAutofit/>
          </a:bodyPr>
          <a:lstStyle/>
          <a:p>
            <a:r>
              <a:rPr lang="en-US" sz="2400" b="0" dirty="0">
                <a:solidFill>
                  <a:srgbClr val="0070C0"/>
                </a:solidFill>
              </a:rPr>
              <a:t>Appendix – Exercises, Notebooks and Submissions</a:t>
            </a:r>
            <a:endParaRPr lang="en-US" sz="2400" dirty="0">
              <a:solidFill>
                <a:srgbClr val="0070C0"/>
              </a:solidFill>
            </a:endParaRPr>
          </a:p>
        </p:txBody>
      </p:sp>
      <p:sp>
        <p:nvSpPr>
          <p:cNvPr id="15" name="Slide Number Placeholder 3">
            <a:extLst>
              <a:ext uri="{FF2B5EF4-FFF2-40B4-BE49-F238E27FC236}">
                <a16:creationId xmlns:a16="http://schemas.microsoft.com/office/drawing/2014/main" id="{04739FE8-B8F3-C543-B468-0E59E1DE10BC}"/>
              </a:ext>
            </a:extLst>
          </p:cNvPr>
          <p:cNvSpPr>
            <a:spLocks noGrp="1"/>
          </p:cNvSpPr>
          <p:nvPr>
            <p:ph type="sldNum" sz="quarter" idx="12"/>
          </p:nvPr>
        </p:nvSpPr>
        <p:spPr>
          <a:xfrm>
            <a:off x="10917936" y="6385422"/>
            <a:ext cx="843264" cy="288000"/>
          </a:xfrm>
        </p:spPr>
        <p:txBody>
          <a:bodyPr/>
          <a:lstStyle/>
          <a:p>
            <a:pPr>
              <a:spcAft>
                <a:spcPts val="600"/>
              </a:spcAft>
            </a:pPr>
            <a:fld id="{330EA680-D336-4FF7-8B7A-9848BB0A1C32}" type="slidenum">
              <a:rPr lang="en-US" smtClean="0"/>
              <a:pPr>
                <a:spcAft>
                  <a:spcPts val="600"/>
                </a:spcAft>
              </a:pPr>
              <a:t>13</a:t>
            </a:fld>
            <a:endParaRPr lang="en-US"/>
          </a:p>
        </p:txBody>
      </p:sp>
      <p:sp>
        <p:nvSpPr>
          <p:cNvPr id="2" name="Text Placeholder 4">
            <a:extLst>
              <a:ext uri="{FF2B5EF4-FFF2-40B4-BE49-F238E27FC236}">
                <a16:creationId xmlns:a16="http://schemas.microsoft.com/office/drawing/2014/main" id="{62104005-9445-EFE4-639E-54720036CBF2}"/>
              </a:ext>
            </a:extLst>
          </p:cNvPr>
          <p:cNvSpPr txBox="1">
            <a:spLocks/>
          </p:cNvSpPr>
          <p:nvPr/>
        </p:nvSpPr>
        <p:spPr>
          <a:xfrm>
            <a:off x="841248" y="914400"/>
            <a:ext cx="9931855" cy="5471022"/>
          </a:xfrm>
          <a:prstGeom prst="rect">
            <a:avLst/>
          </a:prstGeom>
        </p:spPr>
        <p:txBody>
          <a:bodyPr>
            <a:normAutofit fontScale="55000" lnSpcReduction="20000"/>
          </a:bodyPr>
          <a:lstStyle>
            <a:lvl1pPr marL="347472" indent="-347472" algn="l" defTabSz="914400" rtl="0" eaLnBrk="1" latinLnBrk="0" hangingPunct="1">
              <a:lnSpc>
                <a:spcPct val="90000"/>
              </a:lnSpc>
              <a:spcBef>
                <a:spcPts val="0"/>
              </a:spcBef>
              <a:spcAft>
                <a:spcPts val="1800"/>
              </a:spcAft>
              <a:buSzPct val="75000"/>
              <a:buFont typeface="Arial" panose="020B0604020202020204" pitchFamily="34" charset="0"/>
              <a:buChar char="•"/>
              <a:defRPr sz="20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0">
              <a:lnSpc>
                <a:spcPct val="150000"/>
              </a:lnSpc>
              <a:spcBef>
                <a:spcPts val="0"/>
              </a:spcBef>
              <a:spcAft>
                <a:spcPts val="0"/>
              </a:spcAft>
              <a:buNone/>
            </a:pPr>
            <a:r>
              <a:rPr lang="en-US" sz="2200" dirty="0">
                <a:effectLst/>
                <a:latin typeface="Times New Roman" panose="02020603050405020304" pitchFamily="18" charset="0"/>
                <a:ea typeface="Times New Roman" panose="02020603050405020304" pitchFamily="18" charset="0"/>
              </a:rPr>
              <a:t>This assignment as a series Kaggle exercises of multiple models build types and evaluations was completed using Jupyter notebooks. The corresponding dataset exercise, notebooks and evidence submissions are list here.</a:t>
            </a:r>
          </a:p>
          <a:p>
            <a:pPr marL="0" marR="0" indent="0">
              <a:lnSpc>
                <a:spcPct val="150000"/>
              </a:lnSpc>
              <a:spcBef>
                <a:spcPts val="0"/>
              </a:spcBef>
              <a:spcAft>
                <a:spcPts val="0"/>
              </a:spcAft>
              <a:buNone/>
            </a:pPr>
            <a:br>
              <a:rPr lang="en-US" sz="2200" dirty="0">
                <a:effectLst/>
                <a:latin typeface="Times New Roman" panose="02020603050405020304" pitchFamily="18" charset="0"/>
                <a:ea typeface="Times New Roman" panose="02020603050405020304" pitchFamily="18" charset="0"/>
              </a:rPr>
            </a:br>
            <a:r>
              <a:rPr lang="en-US" sz="2200" b="1" dirty="0">
                <a:effectLst/>
                <a:latin typeface="Times New Roman" panose="02020603050405020304" pitchFamily="18" charset="0"/>
                <a:ea typeface="Times New Roman" panose="02020603050405020304" pitchFamily="18" charset="0"/>
              </a:rPr>
              <a:t>Store Sales Time Series Forecasting: ETS and ARIMA Models</a:t>
            </a:r>
            <a:endParaRPr lang="en-US" sz="22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u="sng" dirty="0">
                <a:solidFill>
                  <a:srgbClr val="0563C1"/>
                </a:solidFill>
                <a:effectLst/>
                <a:latin typeface="Times New Roman" panose="02020603050405020304" pitchFamily="18" charset="0"/>
                <a:ea typeface="Times New Roman" panose="02020603050405020304" pitchFamily="18" charset="0"/>
                <a:hlinkClick r:id="rId5"/>
              </a:rPr>
              <a:t>Kaggle dataset</a:t>
            </a:r>
            <a:r>
              <a:rPr lang="en-US" sz="2200" dirty="0">
                <a:effectLst/>
                <a:latin typeface="Times New Roman" panose="02020603050405020304" pitchFamily="18" charset="0"/>
                <a:ea typeface="Times New Roman" panose="02020603050405020304" pitchFamily="18" charset="0"/>
              </a:rPr>
              <a:t> - https://</a:t>
            </a:r>
            <a:r>
              <a:rPr lang="en-US" sz="2200" dirty="0" err="1">
                <a:effectLst/>
                <a:latin typeface="Times New Roman" panose="02020603050405020304" pitchFamily="18" charset="0"/>
                <a:ea typeface="Times New Roman" panose="02020603050405020304" pitchFamily="18" charset="0"/>
              </a:rPr>
              <a:t>www.kaggle.com</a:t>
            </a:r>
            <a:r>
              <a:rPr lang="en-US" sz="2200" dirty="0">
                <a:effectLst/>
                <a:latin typeface="Times New Roman" panose="02020603050405020304" pitchFamily="18" charset="0"/>
                <a:ea typeface="Times New Roman" panose="02020603050405020304" pitchFamily="18" charset="0"/>
              </a:rPr>
              <a:t>/competitions/store-sales-time-series-forecasting/data</a:t>
            </a:r>
          </a:p>
          <a:p>
            <a:pPr marL="342900" marR="0" lvl="0" indent="-342900">
              <a:lnSpc>
                <a:spcPct val="150000"/>
              </a:lnSpc>
              <a:spcBef>
                <a:spcPts val="0"/>
              </a:spcBef>
              <a:spcAft>
                <a:spcPts val="0"/>
              </a:spcAft>
              <a:buFont typeface="Symbol" pitchFamily="2" charset="2"/>
              <a:buChar char=""/>
            </a:pPr>
            <a:r>
              <a:rPr lang="en-US" sz="2200" dirty="0">
                <a:effectLst/>
                <a:latin typeface="Times New Roman" panose="02020603050405020304" pitchFamily="18" charset="0"/>
                <a:ea typeface="Times New Roman" panose="02020603050405020304" pitchFamily="18" charset="0"/>
              </a:rPr>
              <a:t>Jupyter Notebook – </a:t>
            </a:r>
            <a:r>
              <a:rPr lang="en-US" sz="2200" dirty="0" err="1">
                <a:effectLst/>
                <a:latin typeface="Times New Roman" panose="02020603050405020304" pitchFamily="18" charset="0"/>
                <a:ea typeface="Times New Roman" panose="02020603050405020304" pitchFamily="18" charset="0"/>
              </a:rPr>
              <a:t>storesales.ipynb</a:t>
            </a:r>
            <a:endParaRPr lang="en-US" sz="22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dirty="0">
                <a:effectLst/>
                <a:latin typeface="Times New Roman" panose="02020603050405020304" pitchFamily="18" charset="0"/>
                <a:ea typeface="Times New Roman" panose="02020603050405020304" pitchFamily="18" charset="0"/>
              </a:rPr>
              <a:t>GitHub repository - </a:t>
            </a:r>
            <a:r>
              <a:rPr lang="en-US" sz="2200" u="sng" dirty="0">
                <a:solidFill>
                  <a:srgbClr val="0563C1"/>
                </a:solidFill>
                <a:effectLst/>
                <a:latin typeface="Times New Roman" panose="02020603050405020304" pitchFamily="18" charset="0"/>
                <a:ea typeface="Times New Roman" panose="02020603050405020304" pitchFamily="18" charset="0"/>
                <a:hlinkClick r:id="rId6"/>
              </a:rPr>
              <a:t>https://github.com/whinton0/py</a:t>
            </a:r>
            <a:endParaRPr lang="en-US" sz="22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dirty="0">
                <a:effectLst/>
                <a:latin typeface="Times New Roman" panose="02020603050405020304" pitchFamily="18" charset="0"/>
                <a:ea typeface="Times New Roman" panose="02020603050405020304" pitchFamily="18" charset="0"/>
              </a:rPr>
              <a:t>Submission image - </a:t>
            </a:r>
            <a:r>
              <a:rPr lang="en-US" sz="2200" dirty="0" err="1">
                <a:effectLst/>
                <a:latin typeface="Times New Roman" panose="02020603050405020304" pitchFamily="18" charset="0"/>
                <a:ea typeface="Times New Roman" panose="02020603050405020304" pitchFamily="18" charset="0"/>
              </a:rPr>
              <a:t>submit_Image_storesales.png</a:t>
            </a:r>
            <a:endParaRPr lang="en-US" sz="2200" dirty="0">
              <a:effectLst/>
              <a:latin typeface="Times New Roman" panose="02020603050405020304" pitchFamily="18" charset="0"/>
              <a:ea typeface="Times New Roman" panose="02020603050405020304" pitchFamily="18" charset="0"/>
            </a:endParaRPr>
          </a:p>
          <a:p>
            <a:pPr marL="0" marR="0" indent="0">
              <a:lnSpc>
                <a:spcPct val="200000"/>
              </a:lnSpc>
              <a:spcBef>
                <a:spcPts val="0"/>
              </a:spcBef>
              <a:spcAft>
                <a:spcPts val="0"/>
              </a:spcAft>
              <a:buNone/>
            </a:pPr>
            <a:r>
              <a:rPr lang="en-US" sz="2200" dirty="0">
                <a:effectLst/>
                <a:latin typeface="Times New Roman" panose="02020603050405020304" pitchFamily="18" charset="0"/>
                <a:ea typeface="Times New Roman" panose="02020603050405020304" pitchFamily="18" charset="0"/>
              </a:rPr>
              <a:t> </a:t>
            </a:r>
          </a:p>
          <a:p>
            <a:pPr marL="0" marR="0" indent="0">
              <a:lnSpc>
                <a:spcPct val="150000"/>
              </a:lnSpc>
              <a:spcBef>
                <a:spcPts val="0"/>
              </a:spcBef>
              <a:spcAft>
                <a:spcPts val="0"/>
              </a:spcAft>
              <a:buNone/>
            </a:pPr>
            <a:r>
              <a:rPr lang="en-US" sz="2200" b="1" dirty="0">
                <a:effectLst/>
                <a:latin typeface="Times New Roman" panose="02020603050405020304" pitchFamily="18" charset="0"/>
                <a:ea typeface="Times New Roman" panose="02020603050405020304" pitchFamily="18" charset="0"/>
              </a:rPr>
              <a:t>House Prices Regression Modeling: Lasso and Gradient Boosting</a:t>
            </a:r>
            <a:endParaRPr lang="en-US" sz="22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u="sng" dirty="0">
                <a:solidFill>
                  <a:srgbClr val="0563C1"/>
                </a:solidFill>
                <a:effectLst/>
                <a:latin typeface="Times New Roman" panose="02020603050405020304" pitchFamily="18" charset="0"/>
                <a:ea typeface="Times New Roman" panose="02020603050405020304" pitchFamily="18" charset="0"/>
                <a:hlinkClick r:id="rId7"/>
              </a:rPr>
              <a:t>Kaggle dataset</a:t>
            </a:r>
            <a:r>
              <a:rPr lang="en-US" sz="2200" dirty="0">
                <a:effectLst/>
                <a:latin typeface="Times New Roman" panose="02020603050405020304" pitchFamily="18" charset="0"/>
                <a:ea typeface="Times New Roman" panose="02020603050405020304" pitchFamily="18" charset="0"/>
              </a:rPr>
              <a:t> - </a:t>
            </a:r>
            <a:r>
              <a:rPr lang="en-US" sz="2200" u="sng" dirty="0">
                <a:solidFill>
                  <a:srgbClr val="0563C1"/>
                </a:solidFill>
                <a:effectLst/>
                <a:latin typeface="Times New Roman" panose="02020603050405020304" pitchFamily="18" charset="0"/>
                <a:ea typeface="Times New Roman" panose="02020603050405020304" pitchFamily="18" charset="0"/>
                <a:hlinkClick r:id="rId7"/>
              </a:rPr>
              <a:t>https://www.kaggle.com/competitions/house-prices-advanced-regression-techniques/overview</a:t>
            </a:r>
            <a:endParaRPr lang="en-US" sz="22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dirty="0">
                <a:effectLst/>
                <a:latin typeface="Times New Roman" panose="02020603050405020304" pitchFamily="18" charset="0"/>
                <a:ea typeface="Times New Roman" panose="02020603050405020304" pitchFamily="18" charset="0"/>
              </a:rPr>
              <a:t>Jupyter Notebook – </a:t>
            </a:r>
            <a:r>
              <a:rPr lang="en-US" sz="2200" dirty="0" err="1">
                <a:effectLst/>
                <a:latin typeface="Times New Roman" panose="02020603050405020304" pitchFamily="18" charset="0"/>
                <a:ea typeface="Times New Roman" panose="02020603050405020304" pitchFamily="18" charset="0"/>
              </a:rPr>
              <a:t>houseprices.ipynb</a:t>
            </a:r>
            <a:endParaRPr lang="en-US" sz="22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dirty="0">
                <a:effectLst/>
                <a:latin typeface="Times New Roman" panose="02020603050405020304" pitchFamily="18" charset="0"/>
                <a:ea typeface="Times New Roman" panose="02020603050405020304" pitchFamily="18" charset="0"/>
              </a:rPr>
              <a:t>GitHub repository - </a:t>
            </a:r>
            <a:r>
              <a:rPr lang="en-US" sz="2200" u="sng" dirty="0">
                <a:solidFill>
                  <a:srgbClr val="0563C1"/>
                </a:solidFill>
                <a:effectLst/>
                <a:latin typeface="Times New Roman" panose="02020603050405020304" pitchFamily="18" charset="0"/>
                <a:ea typeface="Times New Roman" panose="02020603050405020304" pitchFamily="18" charset="0"/>
                <a:hlinkClick r:id="rId6"/>
              </a:rPr>
              <a:t>https://github.com/whinton0/py</a:t>
            </a:r>
            <a:r>
              <a:rPr lang="en-US" sz="2200" dirty="0">
                <a:effectLst/>
                <a:latin typeface="Times New Roman" panose="02020603050405020304" pitchFamily="18" charset="0"/>
                <a:ea typeface="Times New Roman" panose="02020603050405020304" pitchFamily="18" charset="0"/>
              </a:rPr>
              <a:t> </a:t>
            </a:r>
          </a:p>
          <a:p>
            <a:pPr marL="342900" marR="0" lvl="0" indent="-342900">
              <a:lnSpc>
                <a:spcPct val="150000"/>
              </a:lnSpc>
              <a:spcBef>
                <a:spcPts val="0"/>
              </a:spcBef>
              <a:spcAft>
                <a:spcPts val="0"/>
              </a:spcAft>
              <a:buFont typeface="Symbol" pitchFamily="2" charset="2"/>
              <a:buChar char=""/>
            </a:pPr>
            <a:r>
              <a:rPr lang="en-US" sz="2200" dirty="0">
                <a:effectLst/>
                <a:latin typeface="Times New Roman" panose="02020603050405020304" pitchFamily="18" charset="0"/>
                <a:ea typeface="Times New Roman" panose="02020603050405020304" pitchFamily="18" charset="0"/>
              </a:rPr>
              <a:t>Submission image - </a:t>
            </a:r>
            <a:r>
              <a:rPr lang="en-US" sz="2200" dirty="0" err="1">
                <a:effectLst/>
                <a:latin typeface="Times New Roman" panose="02020603050405020304" pitchFamily="18" charset="0"/>
                <a:ea typeface="Times New Roman" panose="02020603050405020304" pitchFamily="18" charset="0"/>
              </a:rPr>
              <a:t>submit_Image_houseprices.png</a:t>
            </a:r>
            <a:endParaRPr lang="en-US" sz="2200" dirty="0">
              <a:effectLst/>
              <a:latin typeface="Times New Roman" panose="02020603050405020304" pitchFamily="18" charset="0"/>
              <a:ea typeface="Times New Roman" panose="02020603050405020304" pitchFamily="18" charset="0"/>
            </a:endParaRPr>
          </a:p>
          <a:p>
            <a:pPr marL="0" marR="0" indent="0">
              <a:lnSpc>
                <a:spcPct val="150000"/>
              </a:lnSpc>
              <a:spcBef>
                <a:spcPts val="0"/>
              </a:spcBef>
              <a:spcAft>
                <a:spcPts val="0"/>
              </a:spcAft>
              <a:buNone/>
            </a:pPr>
            <a:r>
              <a:rPr lang="en-US" sz="2200" dirty="0">
                <a:effectLst/>
                <a:latin typeface="Times New Roman" panose="02020603050405020304" pitchFamily="18" charset="0"/>
                <a:ea typeface="Times New Roman" panose="02020603050405020304" pitchFamily="18" charset="0"/>
              </a:rPr>
              <a:t> </a:t>
            </a:r>
          </a:p>
          <a:p>
            <a:pPr marL="0" marR="0" indent="0" algn="l">
              <a:lnSpc>
                <a:spcPct val="150000"/>
              </a:lnSpc>
              <a:spcBef>
                <a:spcPts val="0"/>
              </a:spcBef>
              <a:spcAft>
                <a:spcPts val="0"/>
              </a:spcAft>
              <a:buNone/>
            </a:pPr>
            <a:r>
              <a:rPr lang="en-US" sz="2200" b="1" kern="0" dirty="0">
                <a:effectLst/>
                <a:latin typeface="Times New Roman" panose="02020603050405020304" pitchFamily="18" charset="0"/>
                <a:ea typeface="Times New Roman" panose="02020603050405020304" pitchFamily="18" charset="0"/>
                <a:cs typeface="Times New Roman" panose="02020603050405020304" pitchFamily="18" charset="0"/>
              </a:rPr>
              <a:t>San Francisco Crime Classification: Tree-Based and SVM Models</a:t>
            </a:r>
          </a:p>
          <a:p>
            <a:pPr marL="342900" marR="0" lvl="0" indent="-342900">
              <a:lnSpc>
                <a:spcPct val="150000"/>
              </a:lnSpc>
              <a:spcBef>
                <a:spcPts val="0"/>
              </a:spcBef>
              <a:spcAft>
                <a:spcPts val="0"/>
              </a:spcAft>
              <a:buFont typeface="Symbol" pitchFamily="2" charset="2"/>
              <a:buChar char=""/>
            </a:pPr>
            <a:r>
              <a:rPr lang="en-US" sz="2200" u="sng" dirty="0">
                <a:solidFill>
                  <a:srgbClr val="0563C1"/>
                </a:solidFill>
                <a:effectLst/>
                <a:latin typeface="Times New Roman" panose="02020603050405020304" pitchFamily="18" charset="0"/>
                <a:ea typeface="Times New Roman" panose="02020603050405020304" pitchFamily="18" charset="0"/>
                <a:hlinkClick r:id="rId8"/>
              </a:rPr>
              <a:t>Kaggle dataset</a:t>
            </a:r>
            <a:r>
              <a:rPr lang="en-US" sz="2200" dirty="0">
                <a:effectLst/>
                <a:latin typeface="Times New Roman" panose="02020603050405020304" pitchFamily="18" charset="0"/>
                <a:ea typeface="Times New Roman" panose="02020603050405020304" pitchFamily="18" charset="0"/>
              </a:rPr>
              <a:t> - https://</a:t>
            </a:r>
            <a:r>
              <a:rPr lang="en-US" sz="2200" dirty="0" err="1">
                <a:effectLst/>
                <a:latin typeface="Times New Roman" panose="02020603050405020304" pitchFamily="18" charset="0"/>
                <a:ea typeface="Times New Roman" panose="02020603050405020304" pitchFamily="18" charset="0"/>
              </a:rPr>
              <a:t>www.kaggle.com</a:t>
            </a:r>
            <a:r>
              <a:rPr lang="en-US" sz="2200" dirty="0">
                <a:effectLst/>
                <a:latin typeface="Times New Roman" panose="02020603050405020304" pitchFamily="18" charset="0"/>
                <a:ea typeface="Times New Roman" panose="02020603050405020304" pitchFamily="18" charset="0"/>
              </a:rPr>
              <a:t>/competitions/sf-crime/overview</a:t>
            </a:r>
          </a:p>
          <a:p>
            <a:pPr marL="342900" marR="0" lvl="0" indent="-342900">
              <a:lnSpc>
                <a:spcPct val="150000"/>
              </a:lnSpc>
              <a:spcBef>
                <a:spcPts val="0"/>
              </a:spcBef>
              <a:spcAft>
                <a:spcPts val="0"/>
              </a:spcAft>
              <a:buFont typeface="Symbol" pitchFamily="2" charset="2"/>
              <a:buChar char=""/>
            </a:pPr>
            <a:r>
              <a:rPr lang="en-US" sz="2200" dirty="0">
                <a:effectLst/>
                <a:latin typeface="Times New Roman" panose="02020603050405020304" pitchFamily="18" charset="0"/>
                <a:ea typeface="Times New Roman" panose="02020603050405020304" pitchFamily="18" charset="0"/>
              </a:rPr>
              <a:t>Jupyter Notebook – </a:t>
            </a:r>
            <a:r>
              <a:rPr lang="en-US" sz="2200" dirty="0" err="1">
                <a:effectLst/>
                <a:latin typeface="Times New Roman" panose="02020603050405020304" pitchFamily="18" charset="0"/>
                <a:ea typeface="Times New Roman" panose="02020603050405020304" pitchFamily="18" charset="0"/>
              </a:rPr>
              <a:t>sfcrimemodels.ipynb</a:t>
            </a:r>
            <a:endParaRPr lang="en-US" sz="22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dirty="0">
                <a:effectLst/>
                <a:latin typeface="Times New Roman" panose="02020603050405020304" pitchFamily="18" charset="0"/>
                <a:ea typeface="Times New Roman" panose="02020603050405020304" pitchFamily="18" charset="0"/>
              </a:rPr>
              <a:t>GitHub repository - </a:t>
            </a:r>
            <a:r>
              <a:rPr lang="en-US" sz="2200" u="sng" dirty="0">
                <a:solidFill>
                  <a:srgbClr val="0563C1"/>
                </a:solidFill>
                <a:effectLst/>
                <a:latin typeface="Times New Roman" panose="02020603050405020304" pitchFamily="18" charset="0"/>
                <a:ea typeface="Times New Roman" panose="02020603050405020304" pitchFamily="18" charset="0"/>
                <a:hlinkClick r:id="rId6"/>
              </a:rPr>
              <a:t>https://github.com/whinton0/py</a:t>
            </a:r>
            <a:endParaRPr lang="en-US" sz="2200"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dirty="0">
                <a:effectLst/>
                <a:latin typeface="Times New Roman" panose="02020603050405020304" pitchFamily="18" charset="0"/>
                <a:ea typeface="Times New Roman" panose="02020603050405020304" pitchFamily="18" charset="0"/>
              </a:rPr>
              <a:t>Submission image - </a:t>
            </a:r>
            <a:r>
              <a:rPr lang="en-US" sz="2200" dirty="0" err="1">
                <a:effectLst/>
                <a:latin typeface="Times New Roman" panose="02020603050405020304" pitchFamily="18" charset="0"/>
                <a:ea typeface="Times New Roman" panose="02020603050405020304" pitchFamily="18" charset="0"/>
              </a:rPr>
              <a:t>submit_Image_sfcrime.png</a:t>
            </a:r>
            <a:endParaRPr lang="en-US" sz="2200" dirty="0">
              <a:effectLst/>
              <a:latin typeface="Times New Roman" panose="02020603050405020304" pitchFamily="18" charset="0"/>
              <a:ea typeface="Times New Roman" panose="02020603050405020304" pitchFamily="18" charset="0"/>
            </a:endParaRPr>
          </a:p>
          <a:p>
            <a:pPr marL="0" indent="0">
              <a:buFont typeface="Arial" panose="020B0604020202020204" pitchFamily="34" charset="0"/>
              <a:buNone/>
            </a:pPr>
            <a:endParaRPr lang="en-US" sz="2400" dirty="0">
              <a:latin typeface="Times New Roman" panose="02020603050405020304" pitchFamily="18" charset="0"/>
              <a:cs typeface="Times New Roman" panose="02020603050405020304" pitchFamily="18" charset="0"/>
            </a:endParaRPr>
          </a:p>
        </p:txBody>
      </p:sp>
      <p:pic>
        <p:nvPicPr>
          <p:cNvPr id="12" name="Audio 11">
            <a:extLst>
              <a:ext uri="{FF2B5EF4-FFF2-40B4-BE49-F238E27FC236}">
                <a16:creationId xmlns:a16="http://schemas.microsoft.com/office/drawing/2014/main" id="{BF293B34-DB3F-DBC8-1AC9-74360ECABCF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45139208"/>
      </p:ext>
    </p:extLst>
  </p:cSld>
  <p:clrMapOvr>
    <a:masterClrMapping/>
  </p:clrMapOvr>
  <mc:AlternateContent xmlns:mc="http://schemas.openxmlformats.org/markup-compatibility/2006">
    <mc:Choice xmlns:p14="http://schemas.microsoft.com/office/powerpoint/2010/main" Requires="p14">
      <p:transition spd="slow" p14:dur="2000" advTm="35624"/>
    </mc:Choice>
    <mc:Fallback>
      <p:transition spd="slow" advTm="35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C343290-D85C-1021-71AE-FF87EC5A2F9D}"/>
              </a:ext>
            </a:extLst>
          </p:cNvPr>
          <p:cNvSpPr>
            <a:spLocks noGrp="1"/>
          </p:cNvSpPr>
          <p:nvPr>
            <p:ph type="title"/>
          </p:nvPr>
        </p:nvSpPr>
        <p:spPr>
          <a:xfrm>
            <a:off x="432000" y="386280"/>
            <a:ext cx="7946190" cy="432000"/>
          </a:xfrm>
        </p:spPr>
        <p:txBody>
          <a:bodyPr anchor="ctr">
            <a:normAutofit/>
          </a:bodyPr>
          <a:lstStyle/>
          <a:p>
            <a:r>
              <a:rPr lang="en-US" sz="2400" b="0" dirty="0">
                <a:solidFill>
                  <a:srgbClr val="0070C0"/>
                </a:solidFill>
              </a:rPr>
              <a:t>Appendix – Exercises, Notebooks and Submissions</a:t>
            </a:r>
            <a:endParaRPr lang="en-US" sz="2400" dirty="0">
              <a:solidFill>
                <a:srgbClr val="0070C0"/>
              </a:solidFill>
            </a:endParaRPr>
          </a:p>
        </p:txBody>
      </p:sp>
      <p:sp>
        <p:nvSpPr>
          <p:cNvPr id="15" name="Slide Number Placeholder 3">
            <a:extLst>
              <a:ext uri="{FF2B5EF4-FFF2-40B4-BE49-F238E27FC236}">
                <a16:creationId xmlns:a16="http://schemas.microsoft.com/office/drawing/2014/main" id="{04739FE8-B8F3-C543-B468-0E59E1DE10BC}"/>
              </a:ext>
            </a:extLst>
          </p:cNvPr>
          <p:cNvSpPr>
            <a:spLocks noGrp="1"/>
          </p:cNvSpPr>
          <p:nvPr>
            <p:ph type="sldNum" sz="quarter" idx="12"/>
          </p:nvPr>
        </p:nvSpPr>
        <p:spPr>
          <a:xfrm>
            <a:off x="10917936" y="6385422"/>
            <a:ext cx="843264" cy="288000"/>
          </a:xfrm>
        </p:spPr>
        <p:txBody>
          <a:bodyPr/>
          <a:lstStyle/>
          <a:p>
            <a:pPr>
              <a:spcAft>
                <a:spcPts val="600"/>
              </a:spcAft>
            </a:pPr>
            <a:fld id="{330EA680-D336-4FF7-8B7A-9848BB0A1C32}" type="slidenum">
              <a:rPr lang="en-US" smtClean="0"/>
              <a:pPr>
                <a:spcAft>
                  <a:spcPts val="600"/>
                </a:spcAft>
              </a:pPr>
              <a:t>14</a:t>
            </a:fld>
            <a:endParaRPr lang="en-US"/>
          </a:p>
        </p:txBody>
      </p:sp>
      <p:pic>
        <p:nvPicPr>
          <p:cNvPr id="3" name="Picture 2" descr="A screenshot of a web page&#10;&#10;Description automatically generated">
            <a:extLst>
              <a:ext uri="{FF2B5EF4-FFF2-40B4-BE49-F238E27FC236}">
                <a16:creationId xmlns:a16="http://schemas.microsoft.com/office/drawing/2014/main" id="{4384874F-5C9A-8FD7-CAF7-3028166F77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999" y="1424018"/>
            <a:ext cx="3836670" cy="2823210"/>
          </a:xfrm>
          <a:prstGeom prst="rect">
            <a:avLst/>
          </a:prstGeom>
        </p:spPr>
      </p:pic>
      <p:pic>
        <p:nvPicPr>
          <p:cNvPr id="4" name="Picture 3" descr="A screenshot of a web page&#10;&#10;Description automatically generated">
            <a:extLst>
              <a:ext uri="{FF2B5EF4-FFF2-40B4-BE49-F238E27FC236}">
                <a16:creationId xmlns:a16="http://schemas.microsoft.com/office/drawing/2014/main" id="{909ECCC7-FA61-251F-55A2-8DEA40A1CE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5094" y="1417668"/>
            <a:ext cx="3684270" cy="2830830"/>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6EBEFEFF-1170-23C9-CBEF-261A49A874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51190" y="1417669"/>
            <a:ext cx="3615690" cy="2602230"/>
          </a:xfrm>
          <a:prstGeom prst="rect">
            <a:avLst/>
          </a:prstGeom>
        </p:spPr>
      </p:pic>
    </p:spTree>
    <p:extLst>
      <p:ext uri="{BB962C8B-B14F-4D97-AF65-F5344CB8AC3E}">
        <p14:creationId xmlns:p14="http://schemas.microsoft.com/office/powerpoint/2010/main" val="814711177"/>
      </p:ext>
    </p:extLst>
  </p:cSld>
  <p:clrMapOvr>
    <a:masterClrMapping/>
  </p:clrMapOvr>
  <mc:AlternateContent xmlns:mc="http://schemas.openxmlformats.org/markup-compatibility/2006">
    <mc:Choice xmlns:p14="http://schemas.microsoft.com/office/powerpoint/2010/main" Requires="p14">
      <p:transition spd="slow" p14:dur="2000" advTm="60748"/>
    </mc:Choice>
    <mc:Fallback>
      <p:transition spd="slow" advTm="60748"/>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6923F-2B95-8D5A-8578-DBC0FC0DCEA8}"/>
              </a:ext>
            </a:extLst>
          </p:cNvPr>
          <p:cNvSpPr>
            <a:spLocks noGrp="1"/>
          </p:cNvSpPr>
          <p:nvPr>
            <p:ph type="title"/>
          </p:nvPr>
        </p:nvSpPr>
        <p:spPr>
          <a:xfrm>
            <a:off x="731520" y="724928"/>
            <a:ext cx="10955983" cy="315596"/>
          </a:xfrm>
        </p:spPr>
        <p:txBody>
          <a:bodyPr/>
          <a:lstStyle/>
          <a:p>
            <a:r>
              <a:rPr lang="en-US" sz="2000" dirty="0"/>
              <a:t>Build and Evaluate Time-Series, Regression, and Classification Models</a:t>
            </a:r>
            <a:endParaRPr lang="en-US" sz="2400" dirty="0"/>
          </a:p>
        </p:txBody>
      </p:sp>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841248" y="1536827"/>
            <a:ext cx="8224375" cy="4109661"/>
          </a:xfrm>
        </p:spPr>
        <p:txBody>
          <a:bodyPr>
            <a:normAutofit/>
          </a:bodyPr>
          <a:lstStyle/>
          <a:p>
            <a:r>
              <a:rPr lang="en-US" sz="2200" dirty="0"/>
              <a:t>Introduction</a:t>
            </a:r>
          </a:p>
          <a:p>
            <a:pPr marL="0" marR="0">
              <a:lnSpc>
                <a:spcPct val="200000"/>
              </a:lnSpc>
              <a:spcBef>
                <a:spcPts val="0"/>
              </a:spcBef>
              <a:spcAft>
                <a:spcPts val="0"/>
              </a:spcAft>
            </a:pPr>
            <a:r>
              <a:rPr lang="en-US" sz="2200" dirty="0">
                <a:effectLst/>
                <a:ea typeface="Times New Roman" panose="02020603050405020304" pitchFamily="18" charset="0"/>
              </a:rPr>
              <a:t>Store Sales Time Series Forecasting: ETS and ARIMA Models</a:t>
            </a:r>
          </a:p>
          <a:p>
            <a:pPr marL="0" marR="0" algn="l">
              <a:lnSpc>
                <a:spcPct val="200000"/>
              </a:lnSpc>
              <a:spcBef>
                <a:spcPts val="0"/>
              </a:spcBef>
              <a:spcAft>
                <a:spcPts val="0"/>
              </a:spcAft>
            </a:pPr>
            <a:r>
              <a:rPr lang="en-US" sz="2200" kern="0" dirty="0">
                <a:effectLst/>
                <a:ea typeface="Times New Roman" panose="02020603050405020304" pitchFamily="18" charset="0"/>
                <a:cs typeface="Times New Roman" panose="02020603050405020304" pitchFamily="18" charset="0"/>
              </a:rPr>
              <a:t>House Prices Regression Modeling: Lasso and Gradient Boosting</a:t>
            </a:r>
          </a:p>
          <a:p>
            <a:pPr marL="0" marR="0" algn="l">
              <a:lnSpc>
                <a:spcPct val="200000"/>
              </a:lnSpc>
              <a:spcBef>
                <a:spcPts val="0"/>
              </a:spcBef>
              <a:spcAft>
                <a:spcPts val="0"/>
              </a:spcAft>
            </a:pPr>
            <a:r>
              <a:rPr lang="en-US" sz="2200" kern="0" dirty="0">
                <a:effectLst/>
                <a:ea typeface="Times New Roman" panose="02020603050405020304" pitchFamily="18" charset="0"/>
                <a:cs typeface="Times New Roman" panose="02020603050405020304" pitchFamily="18" charset="0"/>
              </a:rPr>
              <a:t>San Francisco Crime Classification: Tree-Based and SVM Models</a:t>
            </a:r>
          </a:p>
          <a:p>
            <a:r>
              <a:rPr lang="en-US" sz="2200" dirty="0"/>
              <a:t>References</a:t>
            </a:r>
          </a:p>
          <a:p>
            <a:r>
              <a:rPr lang="en-US" sz="2200" dirty="0"/>
              <a:t>Appendix: </a:t>
            </a:r>
            <a:r>
              <a:rPr lang="en-US" sz="2200" dirty="0">
                <a:effectLst/>
                <a:ea typeface="Times New Roman" panose="02020603050405020304" pitchFamily="18" charset="0"/>
              </a:rPr>
              <a:t>Exercises, Notebooks, and Submissions</a:t>
            </a:r>
            <a:r>
              <a:rPr lang="en-US" sz="2200" dirty="0">
                <a:effectLst/>
              </a:rPr>
              <a:t> </a:t>
            </a:r>
            <a:endParaRPr lang="en-US" sz="2200" dirty="0"/>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2</a:t>
            </a:fld>
            <a:endParaRPr lang="en-US" dirty="0"/>
          </a:p>
        </p:txBody>
      </p:sp>
      <p:pic>
        <p:nvPicPr>
          <p:cNvPr id="14" name="Audio 13">
            <a:extLst>
              <a:ext uri="{FF2B5EF4-FFF2-40B4-BE49-F238E27FC236}">
                <a16:creationId xmlns:a16="http://schemas.microsoft.com/office/drawing/2014/main" id="{F71010D8-D481-95BF-443B-E102E33DE3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32634631"/>
      </p:ext>
    </p:extLst>
  </p:cSld>
  <p:clrMapOvr>
    <a:masterClrMapping/>
  </p:clrMapOvr>
  <mc:AlternateContent xmlns:mc="http://schemas.openxmlformats.org/markup-compatibility/2006">
    <mc:Choice xmlns:p14="http://schemas.microsoft.com/office/powerpoint/2010/main" Requires="p14">
      <p:transition spd="slow" p14:dur="2000" advTm="61483"/>
    </mc:Choice>
    <mc:Fallback>
      <p:transition spd="slow" advTm="614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7"/>
            <a:ext cx="9931855" cy="5471022"/>
          </a:xfrm>
        </p:spPr>
        <p:txBody>
          <a:bodyPr>
            <a:normAutofit/>
          </a:bodyPr>
          <a:lstStyle/>
          <a:p>
            <a:r>
              <a:rPr lang="en-US" sz="2200" dirty="0"/>
              <a:t>Kaggle competition: Store Sales Time Series Forecasting</a:t>
            </a:r>
          </a:p>
          <a:p>
            <a:r>
              <a:rPr lang="en-US" sz="2200" dirty="0"/>
              <a:t>Data from Ecuadorian stores: daily sales by item and store</a:t>
            </a:r>
          </a:p>
          <a:p>
            <a:r>
              <a:rPr lang="en-US" sz="2200" dirty="0"/>
              <a:t>Supplementary data: oil prices, holiday events, store metadata</a:t>
            </a:r>
          </a:p>
          <a:p>
            <a:r>
              <a:rPr lang="en-US" sz="2200" dirty="0"/>
              <a:t>Goal: Predict daily sales to improve inventory planning</a:t>
            </a:r>
            <a:endParaRPr lang="en-US" sz="2200" kern="100" dirty="0">
              <a:cs typeface="Times New Roman" panose="02020603050405020304" pitchFamily="18" charset="0"/>
            </a:endParaRPr>
          </a:p>
          <a:p>
            <a:endParaRPr lang="en-US" sz="2000" kern="100" dirty="0">
              <a:cs typeface="Times New Roman" panose="02020603050405020304" pitchFamily="18" charset="0"/>
            </a:endParaRPr>
          </a:p>
          <a:p>
            <a:pPr marL="0" indent="0">
              <a:buNone/>
            </a:pPr>
            <a:r>
              <a:rPr lang="en-US" sz="2400" b="1" kern="100" dirty="0">
                <a:cs typeface="Times New Roman" panose="02020603050405020304" pitchFamily="18" charset="0"/>
              </a:rPr>
              <a:t>Models and Methods</a:t>
            </a:r>
          </a:p>
          <a:p>
            <a:r>
              <a:rPr lang="en-US" sz="2200" dirty="0"/>
              <a:t>Two models used: ETS and ARIMA</a:t>
            </a:r>
          </a:p>
          <a:p>
            <a:r>
              <a:rPr lang="en-US" sz="2200" dirty="0"/>
              <a:t>One model per (</a:t>
            </a:r>
            <a:r>
              <a:rPr lang="en-US" sz="2200" dirty="0" err="1"/>
              <a:t>store_nbr</a:t>
            </a:r>
            <a:r>
              <a:rPr lang="en-US" sz="2200" dirty="0"/>
              <a:t>, family) combination</a:t>
            </a:r>
          </a:p>
          <a:p>
            <a:r>
              <a:rPr lang="en-US" sz="2200" dirty="0"/>
              <a:t>Minimum of 100 records required per time series</a:t>
            </a:r>
          </a:p>
          <a:p>
            <a:r>
              <a:rPr lang="en-US" sz="2200" dirty="0"/>
              <a:t>Fallback: forecast = mean if model fitting failed</a:t>
            </a:r>
          </a:p>
          <a:p>
            <a:r>
              <a:rPr lang="en-US" sz="2200" dirty="0"/>
              <a:t>Evaluation metric: RMSLE (Root Mean Squared Log Error)</a:t>
            </a: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3</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0955617" cy="288000"/>
          </a:xfrm>
        </p:spPr>
        <p:txBody>
          <a:bodyPr/>
          <a:lstStyle/>
          <a:p>
            <a:r>
              <a:rPr lang="en-US" dirty="0"/>
              <a:t>Store Sales Forecasting with ETS and ARIMA</a:t>
            </a:r>
          </a:p>
        </p:txBody>
      </p:sp>
      <p:pic>
        <p:nvPicPr>
          <p:cNvPr id="13" name="Audio 12">
            <a:extLst>
              <a:ext uri="{FF2B5EF4-FFF2-40B4-BE49-F238E27FC236}">
                <a16:creationId xmlns:a16="http://schemas.microsoft.com/office/drawing/2014/main" id="{31D4F20B-569A-8209-B77B-B4D39A4AB4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81946446"/>
      </p:ext>
    </p:extLst>
  </p:cSld>
  <p:clrMapOvr>
    <a:masterClrMapping/>
  </p:clrMapOvr>
  <mc:AlternateContent xmlns:mc="http://schemas.openxmlformats.org/markup-compatibility/2006">
    <mc:Choice xmlns:p14="http://schemas.microsoft.com/office/powerpoint/2010/main" Requires="p14">
      <p:transition spd="slow" p14:dur="2000" advTm="96331"/>
    </mc:Choice>
    <mc:Fallback>
      <p:transition spd="slow" advTm="963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7"/>
            <a:ext cx="9931855" cy="5471022"/>
          </a:xfrm>
        </p:spPr>
        <p:txBody>
          <a:bodyPr>
            <a:normAutofit lnSpcReduction="10000"/>
          </a:bodyPr>
          <a:lstStyle/>
          <a:p>
            <a:pPr marL="0" indent="0">
              <a:buNone/>
            </a:pPr>
            <a:r>
              <a:rPr lang="en-US" sz="2000" b="1" dirty="0">
                <a:cs typeface="Times New Roman" panose="02020603050405020304" pitchFamily="18" charset="0"/>
              </a:rPr>
              <a:t> </a:t>
            </a:r>
            <a:r>
              <a:rPr lang="en-US" sz="2400" b="1" dirty="0"/>
              <a:t>Assumptions &amp; Diagnostics </a:t>
            </a:r>
          </a:p>
          <a:p>
            <a:r>
              <a:rPr lang="en-US" sz="2400" dirty="0"/>
              <a:t>ETS: additive error, damped trend, no seasonality</a:t>
            </a:r>
          </a:p>
          <a:p>
            <a:r>
              <a:rPr lang="en-US" sz="2400" dirty="0"/>
              <a:t>ARIMA: fixed order (1,1,1), assumes stationarity</a:t>
            </a:r>
          </a:p>
          <a:p>
            <a:r>
              <a:rPr lang="en-US" sz="2400" dirty="0"/>
              <a:t>No grid search or parameter tuning used</a:t>
            </a:r>
          </a:p>
          <a:p>
            <a:r>
              <a:rPr lang="en-US" sz="2400" dirty="0"/>
              <a:t>Missing data filled forward; no residual checks conducted</a:t>
            </a:r>
          </a:p>
          <a:p>
            <a:endParaRPr lang="en-US" sz="2400" dirty="0"/>
          </a:p>
          <a:p>
            <a:pPr marL="0" indent="0">
              <a:buNone/>
            </a:pPr>
            <a:r>
              <a:rPr lang="en-US" sz="2400" b="1" dirty="0"/>
              <a:t>Results &amp; Findings </a:t>
            </a:r>
          </a:p>
          <a:p>
            <a:r>
              <a:rPr lang="en-US" sz="2400" dirty="0"/>
              <a:t>RMSLE Results: ARIMA = 0.42, ETS = 0.45</a:t>
            </a:r>
          </a:p>
          <a:p>
            <a:r>
              <a:rPr lang="en-US" sz="2400" dirty="0"/>
              <a:t>ARIMA slightly outperformed ETS overall</a:t>
            </a:r>
          </a:p>
          <a:p>
            <a:r>
              <a:rPr lang="en-US" sz="2400" dirty="0"/>
              <a:t>Non-negative constraints applied to forecasts</a:t>
            </a:r>
          </a:p>
          <a:p>
            <a:r>
              <a:rPr lang="en-US" sz="2400" dirty="0"/>
              <a:t>Metrics suggest ARIMA captured trends more flexibly</a:t>
            </a:r>
          </a:p>
          <a:p>
            <a:pPr marL="0" indent="0">
              <a:buNone/>
            </a:pPr>
            <a:endParaRPr lang="en-US" sz="2400" dirty="0"/>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4</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0955617" cy="288000"/>
          </a:xfrm>
        </p:spPr>
        <p:txBody>
          <a:bodyPr/>
          <a:lstStyle/>
          <a:p>
            <a:r>
              <a:rPr lang="en-US" dirty="0"/>
              <a:t>Store Sales Forecasting with ETS and ARIMA</a:t>
            </a:r>
          </a:p>
        </p:txBody>
      </p:sp>
      <p:pic>
        <p:nvPicPr>
          <p:cNvPr id="18" name="Audio 17">
            <a:extLst>
              <a:ext uri="{FF2B5EF4-FFF2-40B4-BE49-F238E27FC236}">
                <a16:creationId xmlns:a16="http://schemas.microsoft.com/office/drawing/2014/main" id="{CC78B346-CB53-688F-42B9-AA2EA15589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4073118"/>
      </p:ext>
    </p:extLst>
  </p:cSld>
  <p:clrMapOvr>
    <a:masterClrMapping/>
  </p:clrMapOvr>
  <mc:AlternateContent xmlns:mc="http://schemas.openxmlformats.org/markup-compatibility/2006">
    <mc:Choice xmlns:p14="http://schemas.microsoft.com/office/powerpoint/2010/main" Requires="p14">
      <p:transition spd="slow" p14:dur="2000" advTm="71771"/>
    </mc:Choice>
    <mc:Fallback>
      <p:transition spd="slow" advTm="71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7"/>
            <a:ext cx="9931855" cy="4915427"/>
          </a:xfrm>
        </p:spPr>
        <p:txBody>
          <a:bodyPr>
            <a:normAutofit/>
          </a:bodyPr>
          <a:lstStyle/>
          <a:p>
            <a:pPr marL="0" indent="0">
              <a:buNone/>
            </a:pPr>
            <a:r>
              <a:rPr lang="en-US" sz="2200" b="1" dirty="0">
                <a:cs typeface="Times New Roman" panose="02020603050405020304" pitchFamily="18" charset="0"/>
              </a:rPr>
              <a:t> </a:t>
            </a:r>
            <a:r>
              <a:rPr lang="en-US" sz="2200" b="1" dirty="0"/>
              <a:t>Summary Conclusion</a:t>
            </a:r>
          </a:p>
          <a:p>
            <a:r>
              <a:rPr lang="en-US" sz="2200" dirty="0"/>
              <a:t>ARIMA and ETS effectively applied to granular time series</a:t>
            </a:r>
          </a:p>
          <a:p>
            <a:r>
              <a:rPr lang="en-US" sz="2200" dirty="0"/>
              <a:t>ARIMA showed stronger performance despite minimal tuning</a:t>
            </a:r>
          </a:p>
          <a:p>
            <a:r>
              <a:rPr lang="en-US" sz="2200" dirty="0"/>
              <a:t>Models offer practical value for retail forecast operations</a:t>
            </a:r>
          </a:p>
          <a:p>
            <a:r>
              <a:rPr lang="en-US" sz="2200" dirty="0"/>
              <a:t>Future work: add seasonality, tune parameters, assess residuals</a:t>
            </a:r>
          </a:p>
          <a:p>
            <a:endParaRPr lang="en-US" sz="2400" dirty="0"/>
          </a:p>
          <a:p>
            <a:pPr marL="0" indent="0">
              <a:buNone/>
            </a:pPr>
            <a:endParaRPr lang="en-US" sz="2400" dirty="0"/>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5</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0955617" cy="288000"/>
          </a:xfrm>
        </p:spPr>
        <p:txBody>
          <a:bodyPr/>
          <a:lstStyle/>
          <a:p>
            <a:r>
              <a:rPr lang="en-US" dirty="0"/>
              <a:t>Store Sales Forecasting with ETS and ARIMA</a:t>
            </a:r>
          </a:p>
        </p:txBody>
      </p:sp>
      <p:pic>
        <p:nvPicPr>
          <p:cNvPr id="3" name="Picture 2" descr="A blue bar graph with text&#10;&#10;Description automatically generated">
            <a:extLst>
              <a:ext uri="{FF2B5EF4-FFF2-40B4-BE49-F238E27FC236}">
                <a16:creationId xmlns:a16="http://schemas.microsoft.com/office/drawing/2014/main" id="{47B1F44C-5F9D-5D69-FB73-8FADF62A7D7D}"/>
              </a:ext>
            </a:extLst>
          </p:cNvPr>
          <p:cNvPicPr>
            <a:picLocks noChangeAspect="1"/>
          </p:cNvPicPr>
          <p:nvPr/>
        </p:nvPicPr>
        <p:blipFill>
          <a:blip r:embed="rId5"/>
          <a:stretch>
            <a:fillRect/>
          </a:stretch>
        </p:blipFill>
        <p:spPr>
          <a:xfrm>
            <a:off x="2054860" y="3661334"/>
            <a:ext cx="7772400" cy="2724088"/>
          </a:xfrm>
          <a:prstGeom prst="rect">
            <a:avLst/>
          </a:prstGeom>
        </p:spPr>
      </p:pic>
      <p:pic>
        <p:nvPicPr>
          <p:cNvPr id="18" name="Audio 17">
            <a:extLst>
              <a:ext uri="{FF2B5EF4-FFF2-40B4-BE49-F238E27FC236}">
                <a16:creationId xmlns:a16="http://schemas.microsoft.com/office/drawing/2014/main" id="{2F793F9B-1670-3A92-EDAA-3EDD3681BB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43943925"/>
      </p:ext>
    </p:extLst>
  </p:cSld>
  <p:clrMapOvr>
    <a:masterClrMapping/>
  </p:clrMapOvr>
  <mc:AlternateContent xmlns:mc="http://schemas.openxmlformats.org/markup-compatibility/2006">
    <mc:Choice xmlns:p14="http://schemas.microsoft.com/office/powerpoint/2010/main" Requires="p14">
      <p:transition spd="slow" p14:dur="2000" advTm="40566"/>
    </mc:Choice>
    <mc:Fallback>
      <p:transition spd="slow" advTm="40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7"/>
            <a:ext cx="9931855" cy="5471022"/>
          </a:xfrm>
        </p:spPr>
        <p:txBody>
          <a:bodyPr>
            <a:normAutofit fontScale="92500" lnSpcReduction="10000"/>
          </a:bodyPr>
          <a:lstStyle/>
          <a:p>
            <a:r>
              <a:rPr lang="en-US" sz="2400" dirty="0"/>
              <a:t>Based on Kaggle’s 'House Prices: Advanced Regression Techniques' competition</a:t>
            </a:r>
          </a:p>
          <a:p>
            <a:r>
              <a:rPr lang="en-US" sz="2400" dirty="0"/>
              <a:t>Goal: Predict sale prices using housing features</a:t>
            </a:r>
          </a:p>
          <a:p>
            <a:r>
              <a:rPr lang="en-US" sz="2400" dirty="0"/>
              <a:t>Dataset: 70+ numeric and categorical variables</a:t>
            </a:r>
          </a:p>
          <a:p>
            <a:r>
              <a:rPr lang="en-US" sz="2400" dirty="0"/>
              <a:t>Train set includes prices; test set omits them</a:t>
            </a:r>
          </a:p>
          <a:p>
            <a:r>
              <a:rPr lang="en-US" sz="2400" dirty="0"/>
              <a:t>Focus: Develop and evaluate predictive regression models</a:t>
            </a:r>
          </a:p>
          <a:p>
            <a:pPr marL="0" indent="0">
              <a:buNone/>
            </a:pPr>
            <a:endParaRPr lang="en-US" sz="2000" kern="100" dirty="0">
              <a:cs typeface="Times New Roman" panose="02020603050405020304" pitchFamily="18" charset="0"/>
            </a:endParaRPr>
          </a:p>
          <a:p>
            <a:pPr marL="0" indent="0">
              <a:buNone/>
            </a:pPr>
            <a:r>
              <a:rPr lang="en-US" sz="2400" b="1" kern="100" dirty="0">
                <a:cs typeface="Times New Roman" panose="02020603050405020304" pitchFamily="18" charset="0"/>
              </a:rPr>
              <a:t>Models and Methods</a:t>
            </a:r>
          </a:p>
          <a:p>
            <a:r>
              <a:rPr lang="en-US" sz="2400" dirty="0"/>
              <a:t>Two pipelines: Gradient Boosting and Lasso + PCA</a:t>
            </a:r>
          </a:p>
          <a:p>
            <a:r>
              <a:rPr lang="en-US" sz="2400" dirty="0"/>
              <a:t>Gradient Boosting: 300 trees, depth=4, learning rate=0.05</a:t>
            </a:r>
          </a:p>
          <a:p>
            <a:r>
              <a:rPr lang="en-US" sz="2400" dirty="0"/>
              <a:t>Lasso: Polynomial Features (degree=2) + PCA</a:t>
            </a:r>
          </a:p>
          <a:p>
            <a:r>
              <a:rPr lang="en-US" sz="2400" dirty="0"/>
              <a:t>Preprocessing: imputation, scaling, one-hot encoding</a:t>
            </a:r>
          </a:p>
          <a:p>
            <a:r>
              <a:rPr lang="en-US" sz="2400" dirty="0"/>
              <a:t>Target variable transformed using log scale</a:t>
            </a: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6</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91440"/>
            <a:ext cx="11143009" cy="567811"/>
          </a:xfrm>
        </p:spPr>
        <p:txBody>
          <a:bodyPr/>
          <a:lstStyle/>
          <a:p>
            <a:pPr marL="0" marR="0" algn="l">
              <a:lnSpc>
                <a:spcPct val="200000"/>
              </a:lnSpc>
              <a:spcBef>
                <a:spcPts val="0"/>
              </a:spcBef>
              <a:spcAft>
                <a:spcPts val="0"/>
              </a:spcAf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House Prices Regression Modeling: Lasso and Gradient Boosting</a:t>
            </a:r>
          </a:p>
        </p:txBody>
      </p:sp>
      <p:pic>
        <p:nvPicPr>
          <p:cNvPr id="13" name="Audio 12">
            <a:extLst>
              <a:ext uri="{FF2B5EF4-FFF2-40B4-BE49-F238E27FC236}">
                <a16:creationId xmlns:a16="http://schemas.microsoft.com/office/drawing/2014/main" id="{07ED711B-9E67-2E68-4833-57794CC59C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10685565"/>
      </p:ext>
    </p:extLst>
  </p:cSld>
  <p:clrMapOvr>
    <a:masterClrMapping/>
  </p:clrMapOvr>
  <mc:AlternateContent xmlns:mc="http://schemas.openxmlformats.org/markup-compatibility/2006">
    <mc:Choice xmlns:p14="http://schemas.microsoft.com/office/powerpoint/2010/main" Requires="p14">
      <p:transition spd="slow" p14:dur="2000" advTm="87638"/>
    </mc:Choice>
    <mc:Fallback>
      <p:transition spd="slow" advTm="87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914400"/>
            <a:ext cx="9931855" cy="5471022"/>
          </a:xfrm>
        </p:spPr>
        <p:txBody>
          <a:bodyPr>
            <a:normAutofit fontScale="77500" lnSpcReduction="20000"/>
          </a:bodyPr>
          <a:lstStyle/>
          <a:p>
            <a:pPr marL="0" indent="0">
              <a:buNone/>
            </a:pPr>
            <a:r>
              <a:rPr lang="en-US" sz="2000" b="1" dirty="0">
                <a:cs typeface="Times New Roman" panose="02020603050405020304" pitchFamily="18" charset="0"/>
              </a:rPr>
              <a:t> </a:t>
            </a:r>
            <a:r>
              <a:rPr lang="en-US" sz="2400" b="1" dirty="0"/>
              <a:t>Assumptions &amp; Diagnostics </a:t>
            </a:r>
          </a:p>
          <a:p>
            <a:r>
              <a:rPr lang="en-US" sz="2800" dirty="0"/>
              <a:t>Lasso: assumes linearity, L1 regularization for feature selection</a:t>
            </a:r>
          </a:p>
          <a:p>
            <a:r>
              <a:rPr lang="en-US" sz="2800" dirty="0"/>
              <a:t>Polynomial features handle interactions; PCA reduces multicollinearity</a:t>
            </a:r>
          </a:p>
          <a:p>
            <a:r>
              <a:rPr lang="en-US" sz="2800" dirty="0"/>
              <a:t>Gradient Boosting: handles non-linear relationships</a:t>
            </a:r>
          </a:p>
          <a:p>
            <a:r>
              <a:rPr lang="en-US" sz="2800" dirty="0"/>
              <a:t>No residual diagnostics plotted</a:t>
            </a:r>
          </a:p>
          <a:p>
            <a:r>
              <a:rPr lang="en-US" sz="2800" dirty="0"/>
              <a:t>Log-transform normalizes target distribution</a:t>
            </a:r>
          </a:p>
          <a:p>
            <a:pPr marL="0" indent="0">
              <a:buNone/>
            </a:pPr>
            <a:endParaRPr lang="en-US" sz="2400" dirty="0"/>
          </a:p>
          <a:p>
            <a:pPr marL="0" indent="0">
              <a:buNone/>
            </a:pPr>
            <a:r>
              <a:rPr lang="en-US" b="1" dirty="0"/>
              <a:t>Results &amp; Findings </a:t>
            </a:r>
          </a:p>
          <a:p>
            <a:r>
              <a:rPr lang="en-US" dirty="0"/>
              <a:t>RMSE used for model evaluation</a:t>
            </a:r>
          </a:p>
          <a:p>
            <a:r>
              <a:rPr lang="en-US" dirty="0"/>
              <a:t>Gradient Boosting: better in-sample accuracy</a:t>
            </a:r>
          </a:p>
          <a:p>
            <a:r>
              <a:rPr lang="en-US" dirty="0"/>
              <a:t>Lasso + PCA: good trade-off between complexity and interpretability</a:t>
            </a:r>
          </a:p>
          <a:p>
            <a:r>
              <a:rPr lang="en-US" dirty="0"/>
              <a:t>Both models generated Kaggle-ready predictions</a:t>
            </a:r>
          </a:p>
          <a:p>
            <a:r>
              <a:rPr lang="en-US" dirty="0"/>
              <a:t>RMSE values summarized in a table</a:t>
            </a: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7</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0955617" cy="288000"/>
          </a:xfrm>
        </p:spPr>
        <p:txBody>
          <a:bodyPr/>
          <a:lstStyle/>
          <a:p>
            <a:r>
              <a:rPr lang="en-US" sz="2000" b="1" kern="0" dirty="0">
                <a:effectLst/>
                <a:latin typeface="Times New Roman" panose="02020603050405020304" pitchFamily="18" charset="0"/>
                <a:ea typeface="Times New Roman" panose="02020603050405020304" pitchFamily="18" charset="0"/>
                <a:cs typeface="Times New Roman" panose="02020603050405020304" pitchFamily="18" charset="0"/>
              </a:rPr>
              <a:t>House Prices Regression Modeling: Lasso and Gradient Boosting</a:t>
            </a:r>
            <a:endParaRPr lang="en-US" dirty="0"/>
          </a:p>
        </p:txBody>
      </p:sp>
      <p:pic>
        <p:nvPicPr>
          <p:cNvPr id="3" name="Picture 2" descr="A black text on a white background&#10;&#10;Description automatically generated">
            <a:extLst>
              <a:ext uri="{FF2B5EF4-FFF2-40B4-BE49-F238E27FC236}">
                <a16:creationId xmlns:a16="http://schemas.microsoft.com/office/drawing/2014/main" id="{A9DA61E7-130F-B1AE-CFD5-68D8DF83CE5C}"/>
              </a:ext>
            </a:extLst>
          </p:cNvPr>
          <p:cNvPicPr>
            <a:picLocks noChangeAspect="1"/>
          </p:cNvPicPr>
          <p:nvPr/>
        </p:nvPicPr>
        <p:blipFill>
          <a:blip r:embed="rId5"/>
          <a:stretch>
            <a:fillRect/>
          </a:stretch>
        </p:blipFill>
        <p:spPr>
          <a:xfrm>
            <a:off x="5584118" y="5669505"/>
            <a:ext cx="4038600" cy="774700"/>
          </a:xfrm>
          <a:prstGeom prst="rect">
            <a:avLst/>
          </a:prstGeom>
        </p:spPr>
      </p:pic>
      <p:pic>
        <p:nvPicPr>
          <p:cNvPr id="23" name="Audio 22">
            <a:extLst>
              <a:ext uri="{FF2B5EF4-FFF2-40B4-BE49-F238E27FC236}">
                <a16:creationId xmlns:a16="http://schemas.microsoft.com/office/drawing/2014/main" id="{9080A7C7-B04E-C57E-B180-25490DA5E8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044376"/>
      </p:ext>
    </p:extLst>
  </p:cSld>
  <p:clrMapOvr>
    <a:masterClrMapping/>
  </p:clrMapOvr>
  <mc:AlternateContent xmlns:mc="http://schemas.openxmlformats.org/markup-compatibility/2006">
    <mc:Choice xmlns:p14="http://schemas.microsoft.com/office/powerpoint/2010/main" Requires="p14">
      <p:transition spd="slow" p14:dur="2000" advTm="89585"/>
    </mc:Choice>
    <mc:Fallback>
      <p:transition spd="slow" advTm="89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875211"/>
            <a:ext cx="9931855" cy="4767943"/>
          </a:xfrm>
        </p:spPr>
        <p:txBody>
          <a:bodyPr>
            <a:normAutofit/>
          </a:bodyPr>
          <a:lstStyle/>
          <a:p>
            <a:pPr marL="0" indent="0">
              <a:buNone/>
            </a:pPr>
            <a:r>
              <a:rPr lang="en-US" sz="2200" b="1" dirty="0">
                <a:cs typeface="Times New Roman" panose="02020603050405020304" pitchFamily="18" charset="0"/>
              </a:rPr>
              <a:t> </a:t>
            </a:r>
            <a:r>
              <a:rPr lang="en-US" sz="2200" b="1" dirty="0"/>
              <a:t>Summary Conclusion</a:t>
            </a:r>
          </a:p>
          <a:p>
            <a:r>
              <a:rPr lang="en-US" sz="2200" dirty="0"/>
              <a:t>Advanced models successfully predicted house prices</a:t>
            </a:r>
          </a:p>
          <a:p>
            <a:r>
              <a:rPr lang="en-US" sz="2200" dirty="0"/>
              <a:t>Gradient Boosting: strong at modeling complex data</a:t>
            </a:r>
          </a:p>
          <a:p>
            <a:r>
              <a:rPr lang="en-US" sz="2200" dirty="0"/>
              <a:t>Lasso + PCA: interpretable and efficient</a:t>
            </a:r>
          </a:p>
          <a:p>
            <a:r>
              <a:rPr lang="en-US" sz="2200" dirty="0"/>
              <a:t>Emphasizes preprocessing, transformation, and evaluation</a:t>
            </a:r>
          </a:p>
          <a:p>
            <a:r>
              <a:rPr lang="en-US" sz="2200" dirty="0"/>
              <a:t>Future work: diagnostics, </a:t>
            </a:r>
            <a:r>
              <a:rPr lang="en-US" sz="2200" dirty="0" err="1"/>
              <a:t>ensembling</a:t>
            </a:r>
            <a:r>
              <a:rPr lang="en-US" sz="2200" dirty="0"/>
              <a:t>, tuning</a:t>
            </a:r>
          </a:p>
          <a:p>
            <a:pPr marL="0" indent="0">
              <a:buNone/>
            </a:pPr>
            <a:endParaRPr lang="en-US" sz="2400" dirty="0"/>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8</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0955617" cy="288000"/>
          </a:xfrm>
        </p:spPr>
        <p:txBody>
          <a:bodyPr/>
          <a:lstStyle/>
          <a:p>
            <a:r>
              <a:rPr lang="en-US" sz="2000" b="1" kern="0" dirty="0">
                <a:effectLst/>
                <a:latin typeface="Times New Roman" panose="02020603050405020304" pitchFamily="18" charset="0"/>
                <a:ea typeface="Times New Roman" panose="02020603050405020304" pitchFamily="18" charset="0"/>
                <a:cs typeface="Times New Roman" panose="02020603050405020304" pitchFamily="18" charset="0"/>
              </a:rPr>
              <a:t>House Prices Regression Modeling: Lasso and Gradient Boosting</a:t>
            </a:r>
            <a:endParaRPr lang="en-US" dirty="0"/>
          </a:p>
        </p:txBody>
      </p:sp>
      <p:pic>
        <p:nvPicPr>
          <p:cNvPr id="6" name="Picture 5" descr="A graph of a model&#10;&#10;Description automatically generated with medium confidence">
            <a:extLst>
              <a:ext uri="{FF2B5EF4-FFF2-40B4-BE49-F238E27FC236}">
                <a16:creationId xmlns:a16="http://schemas.microsoft.com/office/drawing/2014/main" id="{8D81D11A-7152-3160-BE20-D8D400564CAB}"/>
              </a:ext>
            </a:extLst>
          </p:cNvPr>
          <p:cNvPicPr>
            <a:picLocks noChangeAspect="1"/>
          </p:cNvPicPr>
          <p:nvPr/>
        </p:nvPicPr>
        <p:blipFill>
          <a:blip r:embed="rId5"/>
          <a:stretch>
            <a:fillRect/>
          </a:stretch>
        </p:blipFill>
        <p:spPr>
          <a:xfrm>
            <a:off x="1723318" y="3945311"/>
            <a:ext cx="7721600" cy="2032000"/>
          </a:xfrm>
          <a:prstGeom prst="rect">
            <a:avLst/>
          </a:prstGeom>
        </p:spPr>
      </p:pic>
      <p:pic>
        <p:nvPicPr>
          <p:cNvPr id="20" name="Audio 19">
            <a:extLst>
              <a:ext uri="{FF2B5EF4-FFF2-40B4-BE49-F238E27FC236}">
                <a16:creationId xmlns:a16="http://schemas.microsoft.com/office/drawing/2014/main" id="{C1695F9B-67E3-78E2-4E4B-D1E1C1B849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37354317"/>
      </p:ext>
    </p:extLst>
  </p:cSld>
  <p:clrMapOvr>
    <a:masterClrMapping/>
  </p:clrMapOvr>
  <mc:AlternateContent xmlns:mc="http://schemas.openxmlformats.org/markup-compatibility/2006">
    <mc:Choice xmlns:p14="http://schemas.microsoft.com/office/powerpoint/2010/main" Requires="p14">
      <p:transition spd="slow" p14:dur="2000" advTm="32379"/>
    </mc:Choice>
    <mc:Fallback>
      <p:transition spd="slow" advTm="323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556199" y="727727"/>
            <a:ext cx="9931855" cy="5471022"/>
          </a:xfrm>
        </p:spPr>
        <p:txBody>
          <a:bodyPr>
            <a:normAutofit/>
          </a:bodyPr>
          <a:lstStyle/>
          <a:p>
            <a:r>
              <a:rPr lang="en-US" sz="2000" dirty="0"/>
              <a:t>Dataset from Kaggle: 'San Francisco Crime Classification'</a:t>
            </a:r>
          </a:p>
          <a:p>
            <a:r>
              <a:rPr lang="en-US" sz="2000" dirty="0"/>
              <a:t>Covers 12 years of police crime incident data</a:t>
            </a:r>
          </a:p>
          <a:p>
            <a:r>
              <a:rPr lang="en-US" sz="2000" dirty="0"/>
              <a:t>Objective: Predict crime category based on location, time, and district</a:t>
            </a:r>
          </a:p>
          <a:p>
            <a:r>
              <a:rPr lang="en-US" sz="2000" dirty="0"/>
              <a:t>Train data includes labels; test data used for submission</a:t>
            </a:r>
          </a:p>
          <a:p>
            <a:pPr marL="0" indent="0">
              <a:buNone/>
            </a:pPr>
            <a:endParaRPr lang="en-US" sz="2000" kern="100" dirty="0">
              <a:cs typeface="Times New Roman" panose="02020603050405020304" pitchFamily="18" charset="0"/>
            </a:endParaRPr>
          </a:p>
          <a:p>
            <a:pPr marL="0" indent="0">
              <a:buNone/>
            </a:pPr>
            <a:r>
              <a:rPr lang="en-US" sz="2000" b="1" kern="100" dirty="0">
                <a:cs typeface="Times New Roman" panose="02020603050405020304" pitchFamily="18" charset="0"/>
              </a:rPr>
              <a:t>Models and Methods</a:t>
            </a:r>
          </a:p>
          <a:p>
            <a:r>
              <a:rPr lang="en-US" sz="2000" dirty="0"/>
              <a:t>Models used: Decision Tree, Random Forest, and Support Vector Classifier (SVC)</a:t>
            </a:r>
          </a:p>
          <a:p>
            <a:r>
              <a:rPr lang="en-US" sz="2000" dirty="0"/>
              <a:t>Preprocessing: timestamp parsing, spatial feature extraction</a:t>
            </a:r>
          </a:p>
          <a:p>
            <a:r>
              <a:rPr lang="en-US" sz="2000" dirty="0"/>
              <a:t>Feature pipeline: One-Hot Encoding + Standard Scaling</a:t>
            </a:r>
          </a:p>
          <a:p>
            <a:r>
              <a:rPr lang="en-US" sz="2000" dirty="0"/>
              <a:t>Dimensionality reduced using PCA</a:t>
            </a: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9</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556199" y="91440"/>
            <a:ext cx="11143009" cy="567811"/>
          </a:xfrm>
        </p:spPr>
        <p:txBody>
          <a:bodyPr/>
          <a:lstStyle/>
          <a:p>
            <a:pPr marL="0" marR="0" algn="l">
              <a:lnSpc>
                <a:spcPct val="200000"/>
              </a:lnSpc>
              <a:spcBef>
                <a:spcPts val="0"/>
              </a:spcBef>
              <a:spcAft>
                <a:spcPts val="0"/>
              </a:spcAf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San Francisco Crime Classification: Tree-Based and SVM Models</a:t>
            </a:r>
          </a:p>
        </p:txBody>
      </p:sp>
      <p:pic>
        <p:nvPicPr>
          <p:cNvPr id="3" name="Picture 2" descr="A bar graph with text&#10;&#10;Description automatically generated">
            <a:extLst>
              <a:ext uri="{FF2B5EF4-FFF2-40B4-BE49-F238E27FC236}">
                <a16:creationId xmlns:a16="http://schemas.microsoft.com/office/drawing/2014/main" id="{97E57A6A-291D-BC0B-1CB3-066887B4D2A6}"/>
              </a:ext>
            </a:extLst>
          </p:cNvPr>
          <p:cNvPicPr>
            <a:picLocks noChangeAspect="1"/>
          </p:cNvPicPr>
          <p:nvPr/>
        </p:nvPicPr>
        <p:blipFill>
          <a:blip r:embed="rId5"/>
          <a:stretch>
            <a:fillRect/>
          </a:stretch>
        </p:blipFill>
        <p:spPr>
          <a:xfrm>
            <a:off x="6845307" y="4094278"/>
            <a:ext cx="5124462" cy="2435144"/>
          </a:xfrm>
          <a:prstGeom prst="rect">
            <a:avLst/>
          </a:prstGeom>
        </p:spPr>
      </p:pic>
      <p:pic>
        <p:nvPicPr>
          <p:cNvPr id="15" name="Audio 14">
            <a:extLst>
              <a:ext uri="{FF2B5EF4-FFF2-40B4-BE49-F238E27FC236}">
                <a16:creationId xmlns:a16="http://schemas.microsoft.com/office/drawing/2014/main" id="{0AE779CA-5BCC-40D6-5457-844734A5D4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73551954"/>
      </p:ext>
    </p:extLst>
  </p:cSld>
  <p:clrMapOvr>
    <a:masterClrMapping/>
  </p:clrMapOvr>
  <mc:AlternateContent xmlns:mc="http://schemas.openxmlformats.org/markup-compatibility/2006">
    <mc:Choice xmlns:p14="http://schemas.microsoft.com/office/powerpoint/2010/main" Requires="p14">
      <p:transition spd="slow" p14:dur="2000" advTm="75776"/>
    </mc:Choice>
    <mc:Fallback>
      <p:transition spd="slow" advTm="75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heme/theme1.xml><?xml version="1.0" encoding="utf-8"?>
<a:theme xmlns:a="http://schemas.openxmlformats.org/drawingml/2006/main" name="Custom">
  <a:themeElements>
    <a:clrScheme name="TM66835393">
      <a:dk1>
        <a:srgbClr val="000000"/>
      </a:dk1>
      <a:lt1>
        <a:srgbClr val="FFFFFF"/>
      </a:lt1>
      <a:dk2>
        <a:srgbClr val="44546A"/>
      </a:dk2>
      <a:lt2>
        <a:srgbClr val="E7E6E6"/>
      </a:lt2>
      <a:accent1>
        <a:srgbClr val="55BC7E"/>
      </a:accent1>
      <a:accent2>
        <a:srgbClr val="FFC330"/>
      </a:accent2>
      <a:accent3>
        <a:srgbClr val="BE80FF"/>
      </a:accent3>
      <a:accent4>
        <a:srgbClr val="FF8345"/>
      </a:accent4>
      <a:accent5>
        <a:srgbClr val="FF70BF"/>
      </a:accent5>
      <a:accent6>
        <a:srgbClr val="60A2F5"/>
      </a:accent6>
      <a:hlink>
        <a:srgbClr val="5C4EDC"/>
      </a:hlink>
      <a:folHlink>
        <a:srgbClr val="7FC5FF"/>
      </a:folHlink>
    </a:clrScheme>
    <a:fontScheme name="Custom 32">
      <a:majorFont>
        <a:latin typeface="Aptos"/>
        <a:ea typeface=""/>
        <a:cs typeface=""/>
      </a:majorFont>
      <a:minorFont>
        <a:latin typeface="Apto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8000">
              <a:schemeClr val="accent1">
                <a:lumMod val="5000"/>
                <a:lumOff val="95000"/>
              </a:schemeClr>
            </a:gs>
            <a:gs pos="100000">
              <a:schemeClr val="accent3">
                <a:alpha val="71000"/>
              </a:schemeClr>
            </a:gs>
          </a:gsLst>
          <a:path path="circle">
            <a:fillToRect l="100000" b="100000"/>
          </a:path>
          <a:tileRect t="-100000" r="-100000"/>
        </a:gradFill>
        <a:ln>
          <a:noFill/>
        </a:ln>
        <a:effectLst>
          <a:outerShdw blurRad="330200" dist="304800" dir="5400000" algn="t" rotWithShape="0">
            <a:prstClr val="black">
              <a:alpha val="39000"/>
            </a:prstClr>
          </a:outerShdw>
        </a:effectLst>
      </a:spPr>
      <a:bodyPr rtlCol="0" anchor="ctr"/>
      <a:lstStyle>
        <a:defPPr algn="ctr">
          <a:defRPr>
            <a:solidFill>
              <a:schemeClr val="lt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66835393_win32_SD_v3" id="{4170EB69-3ACE-4C18-BE4C-C6CBD8BF8A79}" vid="{8A480AB3-AE5D-4813-AA67-ADACC5EA6C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Props1.xml><?xml version="1.0" encoding="utf-8"?>
<ds:datastoreItem xmlns:ds="http://schemas.openxmlformats.org/officeDocument/2006/customXml" ds:itemID="{146EB691-4DD5-4558-B7D1-3EA8CC81E28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5E72E99-0076-433E-AD3A-575A11FAB73D}">
  <ds:schemaRefs>
    <ds:schemaRef ds:uri="http://schemas.microsoft.com/sharepoint/v3/contenttype/forms"/>
  </ds:schemaRefs>
</ds:datastoreItem>
</file>

<file path=customXml/itemProps3.xml><?xml version="1.0" encoding="utf-8"?>
<ds:datastoreItem xmlns:ds="http://schemas.openxmlformats.org/officeDocument/2006/customXml" ds:itemID="{7B247F30-5811-40C0-99EC-CF53200590BE}">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4884</TotalTime>
  <Words>2596</Words>
  <Application>Microsoft Macintosh PowerPoint</Application>
  <PresentationFormat>Widescreen</PresentationFormat>
  <Paragraphs>205</Paragraphs>
  <Slides>14</Slides>
  <Notes>14</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Aptos</vt:lpstr>
      <vt:lpstr>Aptos Light</vt:lpstr>
      <vt:lpstr>Arial</vt:lpstr>
      <vt:lpstr>Calibri</vt:lpstr>
      <vt:lpstr>Symbol</vt:lpstr>
      <vt:lpstr>Times New Roman</vt:lpstr>
      <vt:lpstr>Custom</vt:lpstr>
      <vt:lpstr>Predictive analysis: A series of model building exercises</vt:lpstr>
      <vt:lpstr>Build and Evaluate Time-Series, Regression, and Classification Models</vt:lpstr>
      <vt:lpstr>Store Sales Forecasting with ETS and ARIMA</vt:lpstr>
      <vt:lpstr>Store Sales Forecasting with ETS and ARIMA</vt:lpstr>
      <vt:lpstr>Store Sales Forecasting with ETS and ARIMA</vt:lpstr>
      <vt:lpstr>House Prices Regression Modeling: Lasso and Gradient Boosting</vt:lpstr>
      <vt:lpstr>House Prices Regression Modeling: Lasso and Gradient Boosting</vt:lpstr>
      <vt:lpstr>House Prices Regression Modeling: Lasso and Gradient Boosting</vt:lpstr>
      <vt:lpstr>San Francisco Crime Classification: Tree-Based and SVM Models</vt:lpstr>
      <vt:lpstr>San Francisco Crime Classification: Tree-Based and SVM Models</vt:lpstr>
      <vt:lpstr>San Francisco Crime Classification: Tree-Based and SVM Models</vt:lpstr>
      <vt:lpstr>References and Appendix  </vt:lpstr>
      <vt:lpstr>Appendix – Exercises, Notebooks and Submissions</vt:lpstr>
      <vt:lpstr>Appendix – Exercises, Notebooks and Submissions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Solutions Mobile</cp:lastModifiedBy>
  <cp:revision>119</cp:revision>
  <dcterms:created xsi:type="dcterms:W3CDTF">2023-08-29T05:36:21Z</dcterms:created>
  <dcterms:modified xsi:type="dcterms:W3CDTF">2025-05-04T22:27:26Z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